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50" r:id="rId2"/>
    <p:sldId id="351" r:id="rId3"/>
    <p:sldId id="368" r:id="rId4"/>
    <p:sldId id="352" r:id="rId5"/>
    <p:sldId id="353" r:id="rId6"/>
    <p:sldId id="372" r:id="rId7"/>
    <p:sldId id="373" r:id="rId8"/>
    <p:sldId id="354" r:id="rId9"/>
    <p:sldId id="355" r:id="rId10"/>
    <p:sldId id="356" r:id="rId11"/>
    <p:sldId id="357" r:id="rId12"/>
    <p:sldId id="358" r:id="rId13"/>
    <p:sldId id="359" r:id="rId14"/>
    <p:sldId id="369" r:id="rId15"/>
    <p:sldId id="360" r:id="rId16"/>
    <p:sldId id="361" r:id="rId17"/>
    <p:sldId id="362" r:id="rId18"/>
    <p:sldId id="363" r:id="rId19"/>
    <p:sldId id="364" r:id="rId20"/>
    <p:sldId id="365" r:id="rId21"/>
    <p:sldId id="371" r:id="rId22"/>
  </p:sldIdLst>
  <p:sldSz cx="9144000" cy="6858000" type="screen4x3"/>
  <p:notesSz cx="6808788" cy="99409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0000FF"/>
    <a:srgbClr val="FFFF00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2" d="100"/>
          <a:sy n="22" d="100"/>
        </p:scale>
        <p:origin x="366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F2AEE53F-FF8B-FB94-9EC8-872420837D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9833295-1217-0B94-7C8F-48FC886909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901E4D-9C5B-413F-BF1E-AE77F2942D1C}" type="datetimeFigureOut">
              <a:rPr lang="gl-ES"/>
              <a:pPr>
                <a:defRPr/>
              </a:pPr>
              <a:t>25/01/2024</a:t>
            </a:fld>
            <a:endParaRPr lang="gl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89066A73-7A72-80ED-11F5-07CAD89B10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gl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F094E2DF-79AF-FBF4-794E-253CF22ED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gl-ES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F7CF1C0-76B6-3CBF-FE66-478E905A55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BA718B8C-547A-3B47-CDE3-5414299E8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567E89-7134-468E-A72E-5244F845F790}" type="slidenum">
              <a:rPr lang="gl-ES" altLang="es-ES"/>
              <a:pPr>
                <a:defRPr/>
              </a:pPr>
              <a:t>‹Nº›</a:t>
            </a:fld>
            <a:endParaRPr lang="gl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75CD79CC-C6C3-0FB8-B819-423153C18F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24307D3B-ECA7-E344-60FA-2AD27014D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/>
              <a:t>Por lexislación española todos os convenios que tiñan renovación “automática” caducaron en Outubro de 2020. Por mor do Covid, o peche de Universidades, dificultades cos envíos por mensaxería, etc, non foi posible renovalos todos a tempo. Se está traballando nas renovacións para a seguinte convocatoria.</a:t>
            </a:r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327B5E34-2730-2714-DD91-7E39FE379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DD5BC4-5D05-47EB-B4E5-E4E66BF046C0}" type="slidenum">
              <a:rPr lang="gl-ES" altLang="es-ES"/>
              <a:pPr/>
              <a:t>4</a:t>
            </a:fld>
            <a:endParaRPr lang="gl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50FAFD2D-E6E8-CFD8-F5B6-AF1E9060E5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Marcador de notas 2">
            <a:extLst>
              <a:ext uri="{FF2B5EF4-FFF2-40B4-BE49-F238E27FC236}">
                <a16:creationId xmlns:a16="http://schemas.microsoft.com/office/drawing/2014/main" id="{52907C58-F21A-F0A4-BA12-0431ABBE23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gl-ES" altLang="es-ES"/>
              <a:t>O curso 2020/21 a Xunta decidiu non convocar as súas bolsas, polo que non temos seguridade do que farán no curso 21/22</a:t>
            </a:r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79D13F20-E206-C494-B5CD-61310BCED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F3E23-7BF9-4169-9B03-79E8CB2DCC93}" type="slidenum">
              <a:rPr lang="gl-ES" altLang="es-ES"/>
              <a:pPr/>
              <a:t>20</a:t>
            </a:fld>
            <a:endParaRPr lang="gl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B08B6EB-2657-AD0E-5322-0CD3538F85DD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A140A3-E271-4479-B5BF-341DB03182EB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7E88AE-F771-654C-6175-EF416A16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882FDC-1816-079D-E9BC-616C2F3E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1380D0-B01C-4BF5-935F-9EDC4C2D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08C74D-D16F-46EA-9C4D-E1D43D5DED39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42237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F66DA-364E-BA21-E498-0C24642F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67DAE-135F-891C-CB7D-93541B59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0F3CF-0126-7720-865F-75CA5803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C7A7-03A0-44F4-9565-7167E2CE388A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07969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A217C-CDB6-4BD2-D16A-9EADA9DC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91125-BCBF-D9FA-FF96-2ED1EE03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6F6D4-C769-0824-D764-FEB52BB2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90C3-6999-46AE-838E-34F861832741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408731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76232-A546-8886-11AE-3EC9A2D5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ACD8E-0343-36F0-7811-A81D804E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F095C-E582-B4D1-5368-FDB2D98F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3BA9-53EB-4422-B36C-E9C2806CA96A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70256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230121E-2B83-A58C-A035-EF7E1A0686CC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56B2B64-C414-3847-12F0-596446B9E248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4DEEA87-C012-4D16-BE22-533EE01D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5288D1-A3AE-36CD-75AA-EC424066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1B1249-F7D5-820E-DDB4-D3987F3E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A5F17A-D9CA-4013-AA7F-7696162484CA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221368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007ABB-602A-AD3A-0773-20BCA7074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730235-01A5-422D-4BFD-0FCEA8E1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848E82-7005-DAEE-7CCF-59501406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D804-2769-4935-BF6F-1D580210E7C6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9098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95DC8B6-6A07-BC76-1239-4B5A76B3A58A}"/>
              </a:ext>
            </a:extLst>
          </p:cNvPr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13DCD7B4-9724-B1BD-538A-C23C0005AC3C}"/>
              </a:ext>
            </a:extLst>
          </p:cNvPr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BAEDD8-AE2F-3F63-BC90-35D6C145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8D2B7A1-44DC-4766-218D-6F71379A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BC18A37-5641-C268-BD51-DA1E6B88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40757D-DF62-443E-BA7C-685FE483F19B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200542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A906E8-CFED-5DD7-79D0-CD3F5D86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CCAE1F-7766-C838-A3DA-D0935209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9E05E1-4A71-8F32-CF5A-2507D9E4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1F10-8F5E-4991-94F3-08CDFDD64A23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28172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D8AF7A-9FC0-14B3-8296-51DF8C0C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F19763-E8AC-10CA-706B-94A3B8F8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ADAD76-90A8-351D-9775-FE4789D5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1E0C-8C52-477E-8AC3-28AFDC158E5A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16487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D0B14836-54E6-3D1E-B675-046CEAC73FC9}"/>
              </a:ext>
            </a:extLst>
          </p:cNvPr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1E146BC-0BEB-CA8F-9008-4F026245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A0A688D-61A5-3F44-358B-5B4B325C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B925AD3-9FE4-908E-79CF-A978EA00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5D9B36-61BD-490E-9692-ABA8B80980EA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45472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1F22D7-669F-BF9D-E074-405EF748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40005B-CD6B-B22C-89FA-6C8C41A4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0FCBC1-FB03-C474-E1EE-9CBC14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0A61-6489-4922-BFA9-78541C4F6625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</p:spTree>
    <p:extLst>
      <p:ext uri="{BB962C8B-B14F-4D97-AF65-F5344CB8AC3E}">
        <p14:creationId xmlns:p14="http://schemas.microsoft.com/office/powerpoint/2010/main" val="42033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5539F8-5C04-42D9-5740-3002C976C7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A52E3C-7346-12EC-11A9-E0D5B9A893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5294-5560-C369-7EF7-1C62CB641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E5602-4EAA-E496-6BFC-EA8BE65BB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altLang="gl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42C4A-2487-61A6-D0F1-CC42F5A42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77164970-E38B-49C7-97ED-F548E404B553}" type="slidenum">
              <a:rPr lang="es-ES" altLang="gl-ES"/>
              <a:pPr>
                <a:defRPr/>
              </a:pPr>
              <a:t>‹Nº›</a:t>
            </a:fld>
            <a:endParaRPr lang="es-ES" altLang="gl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F08A3-1E72-7918-A26F-19E002F50AF0}"/>
              </a:ext>
            </a:extLst>
          </p:cNvPr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67CC0-0EEB-FC44-E861-8833968B085E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0" r:id="rId2"/>
    <p:sldLayoutId id="2147484128" r:id="rId3"/>
    <p:sldLayoutId id="2147484121" r:id="rId4"/>
    <p:sldLayoutId id="2147484129" r:id="rId5"/>
    <p:sldLayoutId id="2147484122" r:id="rId6"/>
    <p:sldLayoutId id="2147484123" r:id="rId7"/>
    <p:sldLayoutId id="2147484130" r:id="rId8"/>
    <p:sldLayoutId id="2147484124" r:id="rId9"/>
    <p:sldLayoutId id="2147484125" r:id="rId10"/>
    <p:sldLayoutId id="21474841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usc.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sc.gal/gl/servizos/area/internacional/mobilidade-estudantes/convenio-bilateral-saint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.org/toefl/ibt/faq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sxa@usc.es" TargetMode="External"/><Relationship Id="rId3" Type="http://schemas.openxmlformats.org/officeDocument/2006/relationships/hyperlink" Target="mailto:erasmus@usc.es" TargetMode="External"/><Relationship Id="rId7" Type="http://schemas.openxmlformats.org/officeDocument/2006/relationships/hyperlink" Target="https://www.usc.gal/gl/servizos/area/internacional/mobilidade-estudantes/convenio-bilateral-saintes" TargetMode="External"/><Relationship Id="rId2" Type="http://schemas.openxmlformats.org/officeDocument/2006/relationships/hyperlink" Target="mailto:bilateral.exchange@usc.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ternational.lugo@usc.es" TargetMode="External"/><Relationship Id="rId5" Type="http://schemas.openxmlformats.org/officeDocument/2006/relationships/hyperlink" Target="mailto:erasmus.practicas@usc.es" TargetMode="External"/><Relationship Id="rId10" Type="http://schemas.openxmlformats.org/officeDocument/2006/relationships/hyperlink" Target="mailto:uxa.sur@usc.es" TargetMode="External"/><Relationship Id="rId4" Type="http://schemas.openxmlformats.org/officeDocument/2006/relationships/hyperlink" Target="mailto:sicue@usc.es" TargetMode="External"/><Relationship Id="rId9" Type="http://schemas.openxmlformats.org/officeDocument/2006/relationships/hyperlink" Target="mailto:uxa.norte@usc.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c.gal/gl/servizos/area/internacional/mobilidade-estudantes/normativa-mobilidade" TargetMode="External"/><Relationship Id="rId4" Type="http://schemas.openxmlformats.org/officeDocument/2006/relationships/hyperlink" Target="https://www.usc.gal/gl/servizos/area/internacional/mobilidade-estudantes/convenio-bilateral-saint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3E50A3A6-213B-BC25-EE38-C399A702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789363"/>
            <a:ext cx="8229600" cy="1143000"/>
          </a:xfrm>
        </p:spPr>
        <p:txBody>
          <a:bodyPr/>
          <a:lstStyle/>
          <a:p>
            <a:pPr algn="ctr" eaLnBrk="1" hangingPunct="1"/>
            <a:br>
              <a:rPr lang="es-ES" altLang="es-ES" sz="4000" dirty="0">
                <a:solidFill>
                  <a:srgbClr val="004376"/>
                </a:solidFill>
              </a:rPr>
            </a:br>
            <a:br>
              <a:rPr lang="es-ES" altLang="es-ES" sz="4000" dirty="0">
                <a:solidFill>
                  <a:srgbClr val="004376"/>
                </a:solidFill>
              </a:rPr>
            </a:br>
            <a:br>
              <a:rPr lang="es-ES" altLang="es-ES" sz="4000" dirty="0">
                <a:solidFill>
                  <a:srgbClr val="004376"/>
                </a:solidFill>
              </a:rPr>
            </a:br>
            <a:br>
              <a:rPr lang="es-ES" altLang="es-ES" sz="4000" dirty="0">
                <a:solidFill>
                  <a:srgbClr val="004376"/>
                </a:solidFill>
              </a:rPr>
            </a:br>
            <a:br>
              <a:rPr lang="es-ES" altLang="es-ES" sz="4000" dirty="0">
                <a:solidFill>
                  <a:srgbClr val="004376"/>
                </a:solidFill>
              </a:rPr>
            </a:br>
            <a:br>
              <a:rPr lang="es-ES" altLang="es-ES" sz="4000" dirty="0">
                <a:solidFill>
                  <a:srgbClr val="004376"/>
                </a:solidFill>
              </a:rPr>
            </a:br>
            <a:r>
              <a:rPr lang="es-ES" altLang="es-ES" sz="4000" dirty="0">
                <a:solidFill>
                  <a:srgbClr val="004376"/>
                </a:solidFill>
              </a:rPr>
              <a:t>MOBILIDADE DE ESTUDANTES POR CONVENIO BILATERAL CARA A PAÍSES FÓRA DO EEES (ESPAZO EUROPEO EDUCACIÓN SUPERIOR)</a:t>
            </a:r>
            <a:br>
              <a:rPr lang="es-ES" altLang="es-ES" sz="4000" dirty="0">
                <a:solidFill>
                  <a:srgbClr val="004376"/>
                </a:solidFill>
              </a:rPr>
            </a:br>
            <a:r>
              <a:rPr lang="es-ES" altLang="es-ES" sz="4000" dirty="0">
                <a:solidFill>
                  <a:srgbClr val="004376"/>
                </a:solidFill>
              </a:rPr>
              <a:t>2024/25</a:t>
            </a:r>
          </a:p>
        </p:txBody>
      </p:sp>
      <p:pic>
        <p:nvPicPr>
          <p:cNvPr id="7171" name="4 Marcador de contenido">
            <a:extLst>
              <a:ext uri="{FF2B5EF4-FFF2-40B4-BE49-F238E27FC236}">
                <a16:creationId xmlns:a16="http://schemas.microsoft.com/office/drawing/2014/main" id="{A23E9881-F696-C271-E034-9F30AE78D3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92150"/>
            <a:ext cx="1512887" cy="981075"/>
          </a:xfrm>
        </p:spPr>
      </p:pic>
      <p:sp>
        <p:nvSpPr>
          <p:cNvPr id="7172" name="1 Título">
            <a:extLst>
              <a:ext uri="{FF2B5EF4-FFF2-40B4-BE49-F238E27FC236}">
                <a16:creationId xmlns:a16="http://schemas.microsoft.com/office/drawing/2014/main" id="{00094F17-2461-2E47-0762-D98B32C4AB7E}"/>
              </a:ext>
            </a:extLst>
          </p:cNvPr>
          <p:cNvSpPr txBox="1">
            <a:spLocks/>
          </p:cNvSpPr>
          <p:nvPr/>
        </p:nvSpPr>
        <p:spPr bwMode="auto">
          <a:xfrm>
            <a:off x="179388" y="5013325"/>
            <a:ext cx="8785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593725" indent="-2730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868363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13716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es-ES" altLang="es-ES" sz="4000" dirty="0">
                <a:solidFill>
                  <a:srgbClr val="004376"/>
                </a:solidFill>
                <a:latin typeface="Impact" panose="020B0806030902050204" pitchFamily="34" charset="0"/>
              </a:rPr>
            </a:br>
            <a:r>
              <a:rPr lang="gl-ES" altLang="es-ES" sz="2000" dirty="0">
                <a:solidFill>
                  <a:srgbClr val="004376"/>
                </a:solidFill>
                <a:latin typeface="Impact" panose="020B0806030902050204" pitchFamily="34" charset="0"/>
              </a:rPr>
              <a:t>Oficina de Mobilidade (antes ORE ou SRE) </a:t>
            </a:r>
            <a:r>
              <a:rPr lang="es-ES" altLang="es-ES" sz="2000" dirty="0">
                <a:solidFill>
                  <a:srgbClr val="004376"/>
                </a:solidFill>
                <a:latin typeface="Impact" panose="020B0806030902050204" pitchFamily="34" charset="0"/>
                <a:hlinkClick r:id="rId3"/>
              </a:rPr>
              <a:t>–</a:t>
            </a:r>
            <a:r>
              <a:rPr lang="es-ES" altLang="es-ES" sz="2000" dirty="0">
                <a:solidFill>
                  <a:srgbClr val="004376"/>
                </a:solidFill>
                <a:latin typeface="Impact" panose="020B0806030902050204" pitchFamily="34" charset="0"/>
              </a:rPr>
              <a:t> </a:t>
            </a:r>
            <a:r>
              <a:rPr lang="es-ES" altLang="es-ES" sz="2000" dirty="0">
                <a:solidFill>
                  <a:srgbClr val="004376"/>
                </a:solidFill>
                <a:latin typeface="Impact" panose="020B0806030902050204" pitchFamily="34" charset="0"/>
                <a:hlinkClick r:id="rId3"/>
              </a:rPr>
              <a:t>bilateral.exchange@usc.es</a:t>
            </a:r>
            <a:endParaRPr lang="es-ES" altLang="es-ES" sz="2000" dirty="0">
              <a:solidFill>
                <a:srgbClr val="004376"/>
              </a:solidFill>
              <a:latin typeface="Impact" panose="020B0806030902050204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s-ES" altLang="es-ES" sz="2000" dirty="0">
              <a:solidFill>
                <a:srgbClr val="004376"/>
              </a:solidFill>
              <a:latin typeface="Impact" panose="020B080603090205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600" dirty="0">
                <a:solidFill>
                  <a:srgbClr val="004376"/>
                </a:solidFill>
                <a:latin typeface="Impact" panose="020B0806030902050204" pitchFamily="34" charset="0"/>
                <a:hlinkClick r:id="rId4"/>
              </a:rPr>
              <a:t>https://www.usc.gal/gl/servizos/area/internacional/mobilidade-estudantes/convenio-bilateral-saintes</a:t>
            </a:r>
            <a:r>
              <a:rPr lang="es-ES" altLang="es-ES" sz="1600" dirty="0">
                <a:solidFill>
                  <a:srgbClr val="004376"/>
                </a:solidFill>
                <a:latin typeface="Impact" panose="020B080603090205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Título">
            <a:extLst>
              <a:ext uri="{FF2B5EF4-FFF2-40B4-BE49-F238E27FC236}">
                <a16:creationId xmlns:a16="http://schemas.microsoft.com/office/drawing/2014/main" id="{A2D17C38-F1B1-A6A1-9A24-56C39115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300663"/>
            <a:ext cx="6781800" cy="887412"/>
          </a:xfrm>
        </p:spPr>
        <p:txBody>
          <a:bodyPr/>
          <a:lstStyle/>
          <a:p>
            <a:pPr eaLnBrk="1" hangingPunct="1"/>
            <a:r>
              <a:rPr lang="es-ES" altLang="gl-ES" sz="4800">
                <a:solidFill>
                  <a:srgbClr val="004376"/>
                </a:solidFill>
              </a:rPr>
              <a:t>REQUISITOS</a:t>
            </a:r>
          </a:p>
        </p:txBody>
      </p:sp>
      <p:pic>
        <p:nvPicPr>
          <p:cNvPr id="16387" name="6 Marcador de contenido">
            <a:extLst>
              <a:ext uri="{FF2B5EF4-FFF2-40B4-BE49-F238E27FC236}">
                <a16:creationId xmlns:a16="http://schemas.microsoft.com/office/drawing/2014/main" id="{255EFA34-3FDB-967E-F794-82EA261A0E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9100" y="692150"/>
            <a:ext cx="4371975" cy="2665413"/>
          </a:xfrm>
        </p:spPr>
      </p:pic>
      <p:sp>
        <p:nvSpPr>
          <p:cNvPr id="16388" name="5 Marcador de contenido">
            <a:extLst>
              <a:ext uri="{FF2B5EF4-FFF2-40B4-BE49-F238E27FC236}">
                <a16:creationId xmlns:a16="http://schemas.microsoft.com/office/drawing/2014/main" id="{7B03A80D-FAA7-7E71-E666-C22715FE2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50" y="981075"/>
            <a:ext cx="3455988" cy="2909888"/>
          </a:xfrm>
        </p:spPr>
        <p:txBody>
          <a:bodyPr/>
          <a:lstStyle/>
          <a:p>
            <a:pPr algn="just" eaLnBrk="1" hangingPunct="1"/>
            <a:r>
              <a:rPr lang="gl-ES" altLang="gl-ES" sz="2300" dirty="0">
                <a:solidFill>
                  <a:srgbClr val="004376"/>
                </a:solidFill>
                <a:latin typeface="Arial Narrow" panose="020B0606020202030204" pitchFamily="34" charset="0"/>
              </a:rPr>
              <a:t>Estar </a:t>
            </a:r>
            <a:r>
              <a:rPr lang="gl-ES" altLang="gl-ES" sz="2300" b="1" dirty="0">
                <a:solidFill>
                  <a:srgbClr val="004376"/>
                </a:solidFill>
                <a:latin typeface="Arial Narrow" panose="020B0606020202030204" pitchFamily="34" charset="0"/>
              </a:rPr>
              <a:t>matriculado/a</a:t>
            </a:r>
            <a:r>
              <a:rPr lang="gl-ES" altLang="gl-ES" sz="2300" dirty="0">
                <a:solidFill>
                  <a:srgbClr val="004376"/>
                </a:solidFill>
                <a:latin typeface="Arial Narrow" panose="020B0606020202030204" pitchFamily="34" charset="0"/>
              </a:rPr>
              <a:t> no curso 2023/24 na mesma titulación do intercambio (grao ou </a:t>
            </a:r>
            <a:r>
              <a:rPr lang="gl-ES" altLang="gl-ES" sz="23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mestrado</a:t>
            </a:r>
            <a:r>
              <a:rPr lang="gl-ES" altLang="gl-ES" sz="2300" dirty="0">
                <a:solidFill>
                  <a:srgbClr val="004376"/>
                </a:solidFill>
                <a:latin typeface="Arial Narrow" panose="020B0606020202030204" pitchFamily="34" charset="0"/>
              </a:rPr>
              <a:t>). Intercambio será </a:t>
            </a:r>
            <a:r>
              <a:rPr lang="gl-ES" altLang="es-ES" sz="2300" dirty="0">
                <a:solidFill>
                  <a:srgbClr val="004376"/>
                </a:solidFill>
                <a:latin typeface="Arial Narrow" panose="020B0606020202030204" pitchFamily="34" charset="0"/>
              </a:rPr>
              <a:t>parte integral</a:t>
            </a:r>
            <a:r>
              <a:rPr lang="gl-ES" altLang="es-ES" sz="2300" b="1" dirty="0">
                <a:solidFill>
                  <a:srgbClr val="004376"/>
                </a:solidFill>
                <a:latin typeface="Arial Narrow" panose="020B0606020202030204" pitchFamily="34" charset="0"/>
              </a:rPr>
              <a:t> </a:t>
            </a:r>
            <a:r>
              <a:rPr lang="gl-ES" altLang="es-ES" sz="2300" dirty="0">
                <a:solidFill>
                  <a:srgbClr val="004376"/>
                </a:solidFill>
                <a:latin typeface="Arial Narrow" panose="020B0606020202030204" pitchFamily="34" charset="0"/>
              </a:rPr>
              <a:t>do programa de estudos en orixe.</a:t>
            </a:r>
          </a:p>
          <a:p>
            <a:pPr algn="just" eaLnBrk="1" hangingPunct="1"/>
            <a:endParaRPr lang="es-ES" altLang="es-ES" sz="2500" dirty="0">
              <a:solidFill>
                <a:srgbClr val="004376"/>
              </a:solidFill>
            </a:endParaRPr>
          </a:p>
          <a:p>
            <a:pPr eaLnBrk="1" hangingPunct="1"/>
            <a:endParaRPr lang="es-ES" altLang="es-ES" dirty="0"/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75F69FBF-8782-C94B-4AFA-48EBE6EF9C6A}"/>
              </a:ext>
            </a:extLst>
          </p:cNvPr>
          <p:cNvSpPr txBox="1"/>
          <p:nvPr/>
        </p:nvSpPr>
        <p:spPr>
          <a:xfrm>
            <a:off x="539750" y="3500438"/>
            <a:ext cx="8061325" cy="2139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gl-ES" sz="2300" dirty="0">
                <a:solidFill>
                  <a:srgbClr val="004376"/>
                </a:solidFill>
                <a:latin typeface="Arial Narrow" panose="020B0606020202030204" pitchFamily="34" charset="0"/>
              </a:rPr>
              <a:t>Ter superados, con data 31/10/2023, mínimo </a:t>
            </a:r>
            <a:r>
              <a:rPr lang="gl-ES" sz="2300" b="1" dirty="0">
                <a:solidFill>
                  <a:srgbClr val="004376"/>
                </a:solidFill>
                <a:latin typeface="Arial Narrow" panose="020B0606020202030204" pitchFamily="34" charset="0"/>
              </a:rPr>
              <a:t>15 % créditos </a:t>
            </a:r>
            <a:r>
              <a:rPr lang="gl-ES" sz="2300" dirty="0">
                <a:solidFill>
                  <a:srgbClr val="004376"/>
                </a:solidFill>
                <a:latin typeface="Arial Narrow" panose="020B0606020202030204" pitchFamily="34" charset="0"/>
              </a:rPr>
              <a:t>da titulación (excepcións na convocatoria).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gl-ES" sz="2300" b="1" dirty="0">
                <a:solidFill>
                  <a:srgbClr val="004376"/>
                </a:solidFill>
                <a:latin typeface="Arial Narrow" panose="020B0606020202030204" pitchFamily="34" charset="0"/>
              </a:rPr>
              <a:t>Desaparece o requisito de ter un 6 como </a:t>
            </a:r>
            <a:r>
              <a:rPr lang="gl-ES" sz="2300" b="1" dirty="0" err="1">
                <a:solidFill>
                  <a:srgbClr val="004376"/>
                </a:solidFill>
                <a:latin typeface="Arial Narrow" panose="020B0606020202030204" pitchFamily="34" charset="0"/>
              </a:rPr>
              <a:t>mínino</a:t>
            </a:r>
            <a:r>
              <a:rPr lang="gl-ES" sz="2300" b="1" dirty="0">
                <a:solidFill>
                  <a:srgbClr val="004376"/>
                </a:solidFill>
                <a:latin typeface="Arial Narrow" panose="020B0606020202030204" pitchFamily="34" charset="0"/>
              </a:rPr>
              <a:t> de nota media</a:t>
            </a:r>
            <a:r>
              <a:rPr lang="gl-ES" sz="2300" dirty="0">
                <a:solidFill>
                  <a:srgbClr val="004376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  <a:defRPr/>
            </a:pPr>
            <a:r>
              <a:rPr lang="gl-ES" sz="2300" dirty="0">
                <a:solidFill>
                  <a:srgbClr val="004376"/>
                </a:solidFill>
                <a:latin typeface="Arial Narrow" panose="020B0606020202030204" pitchFamily="34" charset="0"/>
              </a:rPr>
              <a:t>Non ter realizado unha renuncia fóra de prazo sen xustificar neste ou noutros programas da Oficina de Mobilidade.</a:t>
            </a:r>
          </a:p>
          <a:p>
            <a:pPr eaLnBrk="1" hangingPunct="1">
              <a:defRPr/>
            </a:pPr>
            <a:endParaRPr lang="es-E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id="{207319A1-B2DB-21B8-C421-35B171B7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373688"/>
            <a:ext cx="7626350" cy="879475"/>
          </a:xfrm>
        </p:spPr>
        <p:txBody>
          <a:bodyPr/>
          <a:lstStyle/>
          <a:p>
            <a:r>
              <a:rPr lang="es-ES" altLang="es-ES" sz="4800">
                <a:solidFill>
                  <a:srgbClr val="004376"/>
                </a:solidFill>
              </a:rPr>
              <a:t>REQUISITOS LINGÜÍSTICOS</a:t>
            </a: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3F9BA9D7-D33F-E23D-B266-615052446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8820150" cy="28797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pt-BR" sz="1600" dirty="0"/>
          </a:p>
          <a:p>
            <a:pPr marL="0" indent="0">
              <a:buFont typeface="Arial" charset="0"/>
              <a:buNone/>
              <a:defRPr/>
            </a:pP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BRASIL:</a:t>
            </a:r>
          </a:p>
          <a:p>
            <a:pPr>
              <a:buFont typeface="Arial" charset="0"/>
              <a:buChar char="•"/>
              <a:defRPr/>
            </a:pP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CLM: 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(</a:t>
            </a: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Proba B1- A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) nivel B1 para a obtención titulo de Grao e  programas de mobilidade ou </a:t>
            </a: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Nivel 5 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(B1.2) ou superior</a:t>
            </a:r>
          </a:p>
          <a:p>
            <a:pPr>
              <a:buFont typeface="Arial" charset="0"/>
              <a:buChar char="•"/>
              <a:defRPr/>
            </a:pP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Documentos acreditativos B1 ou superiores expedidos por </a:t>
            </a: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universidades públicas españolas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EOI: 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Certificado de </a:t>
            </a: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Nivel Intermedio 2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 ou superior (R.D. 1629/2006) e </a:t>
            </a: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3º curso Ciclo Elemental 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(R.D. 967/1988) ou superior </a:t>
            </a:r>
          </a:p>
          <a:p>
            <a:pPr>
              <a:buFont typeface="Arial" charset="0"/>
              <a:buChar char="•"/>
              <a:defRPr/>
            </a:pP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DEPLE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 (Diploma Elemental de Portugués Lingua </a:t>
            </a:r>
            <a:r>
              <a:rPr lang="gl-ES" sz="17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Estrangeira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) ou superior </a:t>
            </a:r>
          </a:p>
          <a:p>
            <a:pPr>
              <a:buFont typeface="Arial" charset="0"/>
              <a:buChar char="•"/>
              <a:defRPr/>
            </a:pP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Exentos: estadía </a:t>
            </a: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Erasmus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 en Portugal, os estudantes de </a:t>
            </a: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filoloxía portuguesa 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ou alumnos con </a:t>
            </a: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materias cursadas en lingua portuguesa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 ou con portugués lingua materna (</a:t>
            </a: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nacionalidade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).</a:t>
            </a:r>
          </a:p>
          <a:p>
            <a:pPr marL="0" indent="0">
              <a:buFont typeface="Arial" charset="0"/>
              <a:buNone/>
              <a:defRPr/>
            </a:pP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ESTADOS UNIDOS E CANADÁ:</a:t>
            </a:r>
          </a:p>
          <a:p>
            <a:pPr>
              <a:buFont typeface="Arial" charset="0"/>
              <a:buChar char="•"/>
              <a:defRPr/>
            </a:pP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TOEFL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, modalidade IBT (mínimo 80 puntos): Informarse en 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  <a:hlinkClick r:id="rId2"/>
              </a:rPr>
              <a:t>http://www.ets.org/toefl/ibt/faq/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 sobre  taxas, datas, requisitos, e lugares de exame. </a:t>
            </a:r>
          </a:p>
          <a:p>
            <a:pPr>
              <a:buFont typeface="Arial" charset="0"/>
              <a:buChar char="•"/>
              <a:defRPr/>
            </a:pPr>
            <a:r>
              <a:rPr lang="gl-ES" sz="1700" b="1" dirty="0">
                <a:solidFill>
                  <a:srgbClr val="004376"/>
                </a:solidFill>
                <a:latin typeface="Arial Narrow" panose="020B0606020202030204" pitchFamily="34" charset="0"/>
              </a:rPr>
              <a:t>IELTS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 (min. 4 puntos). </a:t>
            </a:r>
          </a:p>
          <a:p>
            <a:pPr>
              <a:buFont typeface="Arial" charset="0"/>
              <a:buChar char="•"/>
              <a:defRPr/>
            </a:pP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Comprobar tamén na </a:t>
            </a:r>
            <a:r>
              <a:rPr lang="gl-ES" sz="17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web</a:t>
            </a: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 das Universidades (poden aceptar outros o esixir máis nivel).</a:t>
            </a:r>
          </a:p>
          <a:p>
            <a:pPr marL="0" indent="0">
              <a:buFont typeface="Arial" charset="0"/>
              <a:buNone/>
              <a:defRPr/>
            </a:pP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OUTROS PAÍSES: </a:t>
            </a:r>
            <a:r>
              <a:rPr lang="gl-ES" alt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Título oficial B1 das linguas do país correspondente, nacionalidade, ou no seu defecto bastará posuír o TOEFL ou IELTS </a:t>
            </a:r>
          </a:p>
          <a:p>
            <a:pPr marL="0" indent="0">
              <a:buFont typeface="Arial" charset="0"/>
              <a:buNone/>
              <a:defRPr/>
            </a:pPr>
            <a:r>
              <a:rPr lang="gl-ES" sz="1700" dirty="0">
                <a:solidFill>
                  <a:srgbClr val="004376"/>
                </a:solidFill>
                <a:latin typeface="Arial Narrow" panose="020B0606020202030204" pitchFamily="34" charset="0"/>
              </a:rPr>
              <a:t>SUIZA : Consultar no Anexo II os requisitos para cada destino. Válidas probas A do CLM e resto de títulos recoñecidos para Inglés, Francés e Alemán na Convocatoria Erasmus+</a:t>
            </a:r>
            <a:endParaRPr lang="gl-ES" sz="1700" dirty="0">
              <a:latin typeface="Arial Narrow" panose="020B0606020202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gl-ES" sz="1600" dirty="0"/>
          </a:p>
          <a:p>
            <a:pPr>
              <a:buFont typeface="Arial" charset="0"/>
              <a:buChar char="•"/>
              <a:defRPr/>
            </a:pPr>
            <a:endParaRPr lang="gl-E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Título">
            <a:extLst>
              <a:ext uri="{FF2B5EF4-FFF2-40B4-BE49-F238E27FC236}">
                <a16:creationId xmlns:a16="http://schemas.microsoft.com/office/drawing/2014/main" id="{BAC90F98-1501-03F8-5188-DA412556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157788"/>
            <a:ext cx="7754937" cy="1008062"/>
          </a:xfrm>
        </p:spPr>
        <p:txBody>
          <a:bodyPr/>
          <a:lstStyle/>
          <a:p>
            <a:pPr algn="just" eaLnBrk="1" hangingPunct="1"/>
            <a:r>
              <a:rPr lang="es-ES" altLang="gl-ES" sz="4800">
                <a:solidFill>
                  <a:srgbClr val="004376"/>
                </a:solidFill>
              </a:rPr>
              <a:t>SELECCIÓN DE CANDIDATOS/AS</a:t>
            </a:r>
          </a:p>
        </p:txBody>
      </p:sp>
      <p:pic>
        <p:nvPicPr>
          <p:cNvPr id="18435" name="5 Marcador de contenido">
            <a:extLst>
              <a:ext uri="{FF2B5EF4-FFF2-40B4-BE49-F238E27FC236}">
                <a16:creationId xmlns:a16="http://schemas.microsoft.com/office/drawing/2014/main" id="{C19FB2B0-E6E2-43DD-3595-4E6CFED88F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3429000"/>
            <a:ext cx="4103688" cy="1906588"/>
          </a:xfrm>
        </p:spPr>
      </p:pic>
      <p:sp>
        <p:nvSpPr>
          <p:cNvPr id="18436" name="7 CuadroTexto">
            <a:extLst>
              <a:ext uri="{FF2B5EF4-FFF2-40B4-BE49-F238E27FC236}">
                <a16:creationId xmlns:a16="http://schemas.microsoft.com/office/drawing/2014/main" id="{9A192929-93B3-584F-455C-F8977CE97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47725"/>
            <a:ext cx="87137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gl-ES" altLang="gl-ES" sz="2700" dirty="0">
                <a:solidFill>
                  <a:srgbClr val="004376"/>
                </a:solidFill>
                <a:latin typeface="Arial Narrow" panose="020B0606020202030204" pitchFamily="34" charset="0"/>
              </a:rPr>
              <a:t>Na </a:t>
            </a:r>
            <a:r>
              <a:rPr lang="gl-ES" altLang="gl-ES" sz="2700" b="1" dirty="0">
                <a:solidFill>
                  <a:srgbClr val="004376"/>
                </a:solidFill>
                <a:latin typeface="Arial Narrow" panose="020B0606020202030204" pitchFamily="34" charset="0"/>
              </a:rPr>
              <a:t>Oficina de Mobilidade </a:t>
            </a:r>
            <a:r>
              <a:rPr lang="gl-ES" altLang="gl-ES" sz="2700" dirty="0">
                <a:solidFill>
                  <a:srgbClr val="004376"/>
                </a:solidFill>
                <a:latin typeface="Arial Narrow" panose="020B0606020202030204" pitchFamily="34" charset="0"/>
              </a:rPr>
              <a:t>comprobarase a elixibilidade das candidaturas segundo os requisitos anteriores.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gl-ES" altLang="es-ES" sz="2700" dirty="0">
                <a:solidFill>
                  <a:srgbClr val="004376"/>
                </a:solidFill>
                <a:latin typeface="Arial Narrow" panose="020B0606020202030204" pitchFamily="34" charset="0"/>
              </a:rPr>
              <a:t>Que solicite destinos con requisito de idioma terá que presentar coa súa solicitude o título ou documentación xustificativa. De non facelo considerarase non elixible para os destinos con ese requisito.</a:t>
            </a:r>
            <a:endParaRPr lang="gl-ES" altLang="es-ES" sz="27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>
            <a:extLst>
              <a:ext uri="{FF2B5EF4-FFF2-40B4-BE49-F238E27FC236}">
                <a16:creationId xmlns:a16="http://schemas.microsoft.com/office/drawing/2014/main" id="{0C942DCF-5666-01F2-D71F-431CBD94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50" cy="16002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004376"/>
                </a:solidFill>
              </a:rPr>
              <a:t>ADXUDICACIÓN DE DESTINOS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03D1186-829A-CB66-1341-3EAD587717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549275"/>
            <a:ext cx="7554913" cy="4606925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Na</a:t>
            </a: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 OM 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realizarase a asignación de destinos segundo </a:t>
            </a: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expediente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académico e </a:t>
            </a: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orde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de destinos expresada polo/a estudante na solicitude.</a:t>
            </a:r>
          </a:p>
          <a:p>
            <a:pPr algn="just">
              <a:buFont typeface="Arial" charset="0"/>
              <a:buChar char="•"/>
              <a:defRPr/>
            </a:pPr>
            <a:r>
              <a:rPr 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Atenderase ás limitacións de </a:t>
            </a:r>
            <a:r>
              <a:rPr lang="gl-ES" sz="28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cupos</a:t>
            </a:r>
            <a:r>
              <a:rPr 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e áreas de cada Universidade</a:t>
            </a:r>
          </a:p>
          <a:p>
            <a:pPr algn="just">
              <a:buFont typeface="Arial" charset="0"/>
              <a:buChar char="•"/>
              <a:defRPr/>
            </a:pPr>
            <a:r>
              <a:rPr 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Poden quedar candidatos/as sen destino se todas as prazas solicitadas están ocupadas por expedientes superiores.</a:t>
            </a:r>
            <a:endParaRPr lang="gl-ES" altLang="gl-ES" sz="2800" dirty="0">
              <a:solidFill>
                <a:srgbClr val="004376"/>
              </a:solidFill>
              <a:latin typeface="Arial Narrow" panose="020B060602020203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Non se poderá cambiar o listado de universidades de destino despois do fin de solicitudes.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7935C679-ED17-E295-D67A-F0D17876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>
                <a:solidFill>
                  <a:srgbClr val="004376"/>
                </a:solidFill>
              </a:rPr>
              <a:t>LISTAXE PROVISIONAL</a:t>
            </a:r>
          </a:p>
        </p:txBody>
      </p:sp>
      <p:sp>
        <p:nvSpPr>
          <p:cNvPr id="20483" name="Marcador de contenido 2">
            <a:extLst>
              <a:ext uri="{FF2B5EF4-FFF2-40B4-BE49-F238E27FC236}">
                <a16:creationId xmlns:a16="http://schemas.microsoft.com/office/drawing/2014/main" id="{DCA6C897-38F3-270F-D6D7-3E9281F1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gl-ES" altLang="es-ES" dirty="0">
                <a:latin typeface="Arial Narrow" panose="020B0606020202030204" pitchFamily="34" charset="0"/>
              </a:rPr>
              <a:t>Sobre a Asignación provisional de destinos publicada pola OM poderanse presentar renuncias ou reclamación no prazo que se determine na resolución.</a:t>
            </a:r>
          </a:p>
          <a:p>
            <a:pPr algn="just"/>
            <a:r>
              <a:rPr lang="gl-ES" altLang="es-ES" dirty="0">
                <a:latin typeface="Arial Narrow" panose="020B0606020202030204" pitchFamily="34" charset="0"/>
              </a:rPr>
              <a:t>Se houbera renuncias nese prazo as prazas vacantes </a:t>
            </a:r>
            <a:r>
              <a:rPr lang="gl-ES" altLang="es-ES" dirty="0" err="1">
                <a:latin typeface="Arial Narrow" panose="020B0606020202030204" pitchFamily="34" charset="0"/>
              </a:rPr>
              <a:t>reasignáranse</a:t>
            </a:r>
            <a:r>
              <a:rPr lang="gl-ES" altLang="es-ES" dirty="0">
                <a:latin typeface="Arial Narrow" panose="020B0606020202030204" pitchFamily="34" charset="0"/>
              </a:rPr>
              <a:t> respectando o criterio de asignación inicial (expediente, idiomas, </a:t>
            </a:r>
            <a:r>
              <a:rPr lang="gl-ES" altLang="es-ES" dirty="0" err="1">
                <a:latin typeface="Arial Narrow" panose="020B0606020202030204" pitchFamily="34" charset="0"/>
              </a:rPr>
              <a:t>etc</a:t>
            </a:r>
            <a:r>
              <a:rPr lang="gl-ES" altLang="es-ES" dirty="0">
                <a:latin typeface="Arial Narrow" panose="020B0606020202030204" pitchFamily="34" charset="0"/>
              </a:rPr>
              <a:t>)</a:t>
            </a:r>
          </a:p>
          <a:p>
            <a:pPr algn="just"/>
            <a:r>
              <a:rPr lang="gl-ES" altLang="es-ES" dirty="0">
                <a:latin typeface="Arial Narrow" panose="020B0606020202030204" pitchFamily="34" charset="0"/>
              </a:rPr>
              <a:t>Analizadas as reclamacións e renuncias se as houbera a OM pode modificar a Listaxe Provisional en consecuencia.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Título">
            <a:extLst>
              <a:ext uri="{FF2B5EF4-FFF2-40B4-BE49-F238E27FC236}">
                <a16:creationId xmlns:a16="http://schemas.microsoft.com/office/drawing/2014/main" id="{1991251D-D2A7-812D-3670-5DB2D5F7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4400">
                <a:solidFill>
                  <a:srgbClr val="004376"/>
                </a:solidFill>
              </a:rPr>
              <a:t>ACEPTACIÓNS E RENUNCIAS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D7F827B-23CC-42F7-ACFF-89523657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836613"/>
            <a:ext cx="7920038" cy="439261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Rematado o prazo de reclamacións, a Vicerreitoría responsable publicará a Listaxe Definitiva do estudantado e destinos asignados no Taboleiro Electrónico da USC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gl-ES" altLang="gl-ES" sz="2800" b="1" dirty="0">
              <a:solidFill>
                <a:srgbClr val="004376"/>
              </a:solidFill>
              <a:latin typeface="Arial Narrow" panose="020B060602020203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A continuación, establecerase un prazo de </a:t>
            </a: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10 días hábiles 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para </a:t>
            </a: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ACEPTAR 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ou</a:t>
            </a: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 RENUNCIAR 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á praza concedida ante a OM. De non facelo, penalizarase coa </a:t>
            </a: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imposibilidade de participar 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en futuras convocatorias da OM</a:t>
            </a:r>
            <a:r>
              <a:rPr lang="es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>
            <a:extLst>
              <a:ext uri="{FF2B5EF4-FFF2-40B4-BE49-F238E27FC236}">
                <a16:creationId xmlns:a16="http://schemas.microsoft.com/office/drawing/2014/main" id="{26172482-9865-A6EA-F2B8-62285034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300663"/>
            <a:ext cx="6781800" cy="936625"/>
          </a:xfrm>
        </p:spPr>
        <p:txBody>
          <a:bodyPr/>
          <a:lstStyle/>
          <a:p>
            <a:pPr eaLnBrk="1" hangingPunct="1"/>
            <a:r>
              <a:rPr lang="es-ES" altLang="es-ES" sz="4800">
                <a:solidFill>
                  <a:srgbClr val="004376"/>
                </a:solidFill>
              </a:rPr>
              <a:t>ACORDO ACADÉMICO [ I ]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F7B0F13-74E6-0729-20B9-9E93BEA1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04813"/>
            <a:ext cx="8374063" cy="5113337"/>
          </a:xfrm>
        </p:spPr>
        <p:txBody>
          <a:bodyPr/>
          <a:lstStyle/>
          <a:p>
            <a:pPr algn="just" eaLnBrk="1" hangingPunct="1"/>
            <a:r>
              <a:rPr lang="gl-ES" altLang="gl-ES" sz="2800">
                <a:solidFill>
                  <a:srgbClr val="004376"/>
                </a:solidFill>
                <a:latin typeface="Arial Narrow" panose="020B0606020202030204" pitchFamily="34" charset="0"/>
              </a:rPr>
              <a:t>No acordo incluiranse as materias para cursar na Universidade de destino, que serán recoñecidas na USC ao finalizar o intercambio.</a:t>
            </a:r>
          </a:p>
          <a:p>
            <a:pPr algn="just" eaLnBrk="1" hangingPunct="1"/>
            <a:r>
              <a:rPr lang="gl-ES" altLang="gl-ES" sz="2800">
                <a:solidFill>
                  <a:srgbClr val="004376"/>
                </a:solidFill>
                <a:latin typeface="Arial Narrow" panose="020B0606020202030204" pitchFamily="34" charset="0"/>
              </a:rPr>
              <a:t>A elaboración do acordo farase  co/a Coordinador/a do correspondente Centro da USC</a:t>
            </a:r>
            <a:r>
              <a:rPr lang="gl-ES" altLang="gl-ES" sz="2800" b="1">
                <a:solidFill>
                  <a:srgbClr val="004376"/>
                </a:solidFill>
                <a:latin typeface="Arial Narrow" panose="020B0606020202030204" pitchFamily="34" charset="0"/>
              </a:rPr>
              <a:t>.</a:t>
            </a:r>
            <a:endParaRPr lang="gl-ES" altLang="gl-ES" sz="2800">
              <a:solidFill>
                <a:srgbClr val="004376"/>
              </a:solidFill>
              <a:latin typeface="Arial Narrow" panose="020B0606020202030204" pitchFamily="34" charset="0"/>
            </a:endParaRPr>
          </a:p>
          <a:p>
            <a:pPr algn="just" eaLnBrk="1" hangingPunct="1"/>
            <a:r>
              <a:rPr lang="gl-ES" altLang="gl-ES" sz="2800">
                <a:solidFill>
                  <a:srgbClr val="004376"/>
                </a:solidFill>
                <a:latin typeface="Arial Narrow" panose="020B0606020202030204" pitchFamily="34" charset="0"/>
              </a:rPr>
              <a:t>Mínimo </a:t>
            </a:r>
            <a:r>
              <a:rPr lang="gl-ES" altLang="gl-ES" sz="2800" b="1">
                <a:solidFill>
                  <a:srgbClr val="004376"/>
                </a:solidFill>
                <a:latin typeface="Arial Narrow" panose="020B0606020202030204" pitchFamily="34" charset="0"/>
              </a:rPr>
              <a:t>20 ECTS </a:t>
            </a:r>
            <a:r>
              <a:rPr lang="gl-ES" altLang="gl-ES" sz="2800">
                <a:solidFill>
                  <a:srgbClr val="004376"/>
                </a:solidFill>
                <a:latin typeface="Arial Narrow" panose="020B0606020202030204" pitchFamily="34" charset="0"/>
              </a:rPr>
              <a:t>– Máximo </a:t>
            </a:r>
            <a:r>
              <a:rPr lang="gl-ES" altLang="gl-ES" sz="2800" b="1">
                <a:solidFill>
                  <a:srgbClr val="004376"/>
                </a:solidFill>
                <a:latin typeface="Arial Narrow" panose="020B0606020202030204" pitchFamily="34" charset="0"/>
              </a:rPr>
              <a:t>30 ECTS </a:t>
            </a:r>
            <a:r>
              <a:rPr lang="gl-ES" altLang="gl-ES" sz="2800">
                <a:solidFill>
                  <a:srgbClr val="004376"/>
                </a:solidFill>
                <a:latin typeface="Arial Narrow" panose="020B0606020202030204" pitchFamily="34" charset="0"/>
              </a:rPr>
              <a:t>/semestre (35 por adaptación curricular e 45 en dobres graos)</a:t>
            </a:r>
          </a:p>
          <a:p>
            <a:pPr algn="just" eaLnBrk="1" hangingPunct="1"/>
            <a:r>
              <a:rPr lang="gl-ES" altLang="gl-ES" sz="2800">
                <a:solidFill>
                  <a:srgbClr val="004376"/>
                </a:solidFill>
                <a:latin typeface="Arial Narrow" panose="020B0606020202030204" pitchFamily="34" charset="0"/>
              </a:rPr>
              <a:t>Poderase incluír unha materia cualificada como Suspenso por cada curso anterior (p.e. se a mobilidade é en 4º, 3 materias). Resto suspensos non matriculables (agás se son do semestre non correspondente ao intercambio).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AA02F59B-1848-AA22-8431-13F042B9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084763"/>
            <a:ext cx="6781800" cy="1087437"/>
          </a:xfrm>
        </p:spPr>
        <p:txBody>
          <a:bodyPr/>
          <a:lstStyle/>
          <a:p>
            <a:pPr eaLnBrk="1" hangingPunct="1"/>
            <a:r>
              <a:rPr lang="es-ES" altLang="es-ES" sz="4800">
                <a:solidFill>
                  <a:srgbClr val="004376"/>
                </a:solidFill>
              </a:rPr>
              <a:t>ACORDO ACADÉMICO [ II ]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305DA9A-993F-688A-BBF8-B7BE0E0C4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4679950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s-ES" altLang="gl-ES" sz="2800" dirty="0">
              <a:solidFill>
                <a:srgbClr val="004376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gl-ES" altLang="gl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Poderanse incluír “Créditos optativos – programa de intercambio” para materias da universidade de destino sen equivalentes no plan de estudos da USC.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gl-ES" altLang="gl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Poderase incluír TFG/TFM e prácticas se está permitido no plan de estudos e aceptado polo Centro.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gl-ES" altLang="gl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O estudantado seleccionado deberá ter o seu acordo asinado antes da incorporación ao destino (incorporación varía segundo Universidades)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gl-ES" altLang="gl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Trala incorporación do/a estudante á Universidade de destino, este/a poderá  facer modificacións no seu Acordo Académico (</a:t>
            </a:r>
            <a:r>
              <a:rPr lang="gl-ES" altLang="gl-ES" sz="3000" b="1" u="sng" dirty="0">
                <a:solidFill>
                  <a:srgbClr val="004376"/>
                </a:solidFill>
                <a:latin typeface="Arial Narrow" panose="020B0606020202030204" pitchFamily="34" charset="0"/>
              </a:rPr>
              <a:t>1 mes</a:t>
            </a:r>
            <a:r>
              <a:rPr lang="gl-ES" altLang="gl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>
            <a:extLst>
              <a:ext uri="{FF2B5EF4-FFF2-40B4-BE49-F238E27FC236}">
                <a16:creationId xmlns:a16="http://schemas.microsoft.com/office/drawing/2014/main" id="{8C05A7E8-A6C9-A987-ABA7-5E8D78CB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084763"/>
            <a:ext cx="8229600" cy="1152525"/>
          </a:xfrm>
        </p:spPr>
        <p:txBody>
          <a:bodyPr/>
          <a:lstStyle/>
          <a:p>
            <a:pPr eaLnBrk="1" hangingPunct="1"/>
            <a:r>
              <a:rPr lang="es-ES" altLang="es-ES" sz="4800">
                <a:solidFill>
                  <a:srgbClr val="004376"/>
                </a:solidFill>
              </a:rPr>
              <a:t>DURACIÓN DA ESTADIA</a:t>
            </a:r>
          </a:p>
        </p:txBody>
      </p:sp>
      <p:sp>
        <p:nvSpPr>
          <p:cNvPr id="16387" name="2 Marcador de contenido">
            <a:extLst>
              <a:ext uri="{FF2B5EF4-FFF2-40B4-BE49-F238E27FC236}">
                <a16:creationId xmlns:a16="http://schemas.microsoft.com/office/drawing/2014/main" id="{D02B0B9F-99E3-C99F-4254-21805BA79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36613"/>
            <a:ext cx="8229600" cy="43926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A mobilidade poderá ser dun semestre (</a:t>
            </a:r>
            <a:r>
              <a:rPr lang="gl-ES" altLang="gl-ES" sz="28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primerio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ou segundo*) ou de curso completo.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Só se permitirá ampliar a estadía ao </a:t>
            </a:r>
            <a:r>
              <a:rPr lang="gl-ES" altLang="gl-ES" sz="28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estudantado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cunha praza semestral no primeiro semestre*. Non poderá ampliar a estadía o </a:t>
            </a:r>
            <a:r>
              <a:rPr lang="gl-ES" altLang="gl-ES" sz="28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estudantado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cunha mobilidade anual ou semestral do segundo semestre*.</a:t>
            </a:r>
            <a:endParaRPr lang="gl-ES" altLang="gl-ES" sz="2200" dirty="0">
              <a:solidFill>
                <a:srgbClr val="004376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s-ES" altLang="es-ES" dirty="0"/>
          </a:p>
          <a:p>
            <a:pPr marL="0" indent="0" eaLnBrk="1" hangingPunct="1">
              <a:buFont typeface="Arial" charset="0"/>
              <a:buNone/>
              <a:defRPr/>
            </a:pPr>
            <a:endParaRPr lang="es-ES" altLang="es-ES" dirty="0"/>
          </a:p>
          <a:p>
            <a:pPr marL="0" indent="0" eaLnBrk="1" hangingPunct="1">
              <a:buFont typeface="Arial" charset="0"/>
              <a:buNone/>
              <a:defRPr/>
            </a:pPr>
            <a:endParaRPr lang="es-ES" altLang="es-E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ES" altLang="es-ES" sz="1800" dirty="0">
                <a:solidFill>
                  <a:srgbClr val="004376"/>
                </a:solidFill>
                <a:latin typeface="Arial Narrow" panose="020B0606020202030204" pitchFamily="34" charset="0"/>
              </a:rPr>
              <a:t>* </a:t>
            </a:r>
            <a:r>
              <a:rPr lang="es-ES" altLang="es-ES" sz="18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Refirido</a:t>
            </a:r>
            <a:r>
              <a:rPr lang="es-ES" altLang="es-ES" sz="1800" dirty="0">
                <a:solidFill>
                  <a:srgbClr val="00437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18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aos</a:t>
            </a:r>
            <a:r>
              <a:rPr lang="es-ES" altLang="es-ES" sz="1800" dirty="0">
                <a:solidFill>
                  <a:srgbClr val="004376"/>
                </a:solidFill>
                <a:latin typeface="Arial Narrow" panose="020B0606020202030204" pitchFamily="34" charset="0"/>
              </a:rPr>
              <a:t> semestres da USC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Título">
            <a:extLst>
              <a:ext uri="{FF2B5EF4-FFF2-40B4-BE49-F238E27FC236}">
                <a16:creationId xmlns:a16="http://schemas.microsoft.com/office/drawing/2014/main" id="{454336CB-85DF-3FA6-B8E8-05B7E8F3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661025"/>
            <a:ext cx="6781800" cy="576263"/>
          </a:xfrm>
        </p:spPr>
        <p:txBody>
          <a:bodyPr/>
          <a:lstStyle/>
          <a:p>
            <a:pPr eaLnBrk="1" hangingPunct="1"/>
            <a:r>
              <a:rPr lang="es-ES" altLang="gl-ES" sz="4800">
                <a:solidFill>
                  <a:srgbClr val="004376"/>
                </a:solidFill>
              </a:rPr>
              <a:t>MATRÍCULA</a:t>
            </a:r>
          </a:p>
        </p:txBody>
      </p:sp>
      <p:pic>
        <p:nvPicPr>
          <p:cNvPr id="25603" name="6 Marcador de contenido">
            <a:extLst>
              <a:ext uri="{FF2B5EF4-FFF2-40B4-BE49-F238E27FC236}">
                <a16:creationId xmlns:a16="http://schemas.microsoft.com/office/drawing/2014/main" id="{796549A6-EECD-6371-F551-2ED587A3AA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4076700" cy="2249487"/>
          </a:xfrm>
        </p:spPr>
      </p:pic>
      <p:sp>
        <p:nvSpPr>
          <p:cNvPr id="25604" name="5 Marcador de contenido">
            <a:extLst>
              <a:ext uri="{FF2B5EF4-FFF2-40B4-BE49-F238E27FC236}">
                <a16:creationId xmlns:a16="http://schemas.microsoft.com/office/drawing/2014/main" id="{2178FFA8-D22C-C857-4CB2-54DDE63A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8263" y="1412875"/>
            <a:ext cx="3416300" cy="16557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gl-ES" altLang="gl-ES">
                <a:solidFill>
                  <a:srgbClr val="004376"/>
                </a:solidFill>
                <a:latin typeface="Arial Narrow" panose="020B0606020202030204" pitchFamily="34" charset="0"/>
              </a:rPr>
              <a:t>Os/As estudantes seleccionados/as terán que </a:t>
            </a:r>
            <a:r>
              <a:rPr lang="gl-ES" altLang="gl-ES" b="1">
                <a:solidFill>
                  <a:srgbClr val="004376"/>
                </a:solidFill>
                <a:latin typeface="Arial Narrow" panose="020B0606020202030204" pitchFamily="34" charset="0"/>
              </a:rPr>
              <a:t>matricularse na USC </a:t>
            </a:r>
            <a:r>
              <a:rPr lang="gl-ES" altLang="gl-ES">
                <a:solidFill>
                  <a:srgbClr val="004376"/>
                </a:solidFill>
                <a:latin typeface="Arial Narrow" panose="020B0606020202030204" pitchFamily="34" charset="0"/>
              </a:rPr>
              <a:t>no prazo ordinario.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s-ES" altLang="gl-ES">
              <a:solidFill>
                <a:srgbClr val="004376"/>
              </a:solidFill>
              <a:latin typeface="Arial Narrow" panose="020B0606020202030204" pitchFamily="34" charset="0"/>
            </a:endParaRPr>
          </a:p>
        </p:txBody>
      </p:sp>
      <p:sp>
        <p:nvSpPr>
          <p:cNvPr id="25605" name="7 CuadroTexto">
            <a:extLst>
              <a:ext uri="{FF2B5EF4-FFF2-40B4-BE49-F238E27FC236}">
                <a16:creationId xmlns:a16="http://schemas.microsoft.com/office/drawing/2014/main" id="{C2BF9683-AD91-1EB8-2FBF-FF62A75F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84538"/>
            <a:ext cx="7953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gl-ES" altLang="gl-ES" sz="2800">
                <a:solidFill>
                  <a:srgbClr val="004376"/>
                </a:solidFill>
                <a:latin typeface="Arial Narrow" panose="020B0606020202030204" pitchFamily="34" charset="0"/>
              </a:rPr>
              <a:t>Terán tamén que matricularse, cando se incorporen, na súa Universidade de destino pero </a:t>
            </a:r>
            <a:r>
              <a:rPr lang="gl-ES" altLang="gl-ES" sz="2800" u="sng">
                <a:solidFill>
                  <a:srgbClr val="004376"/>
                </a:solidFill>
                <a:latin typeface="Arial Narrow" panose="020B0606020202030204" pitchFamily="34" charset="0"/>
              </a:rPr>
              <a:t>NON terán que aboar taxas de matrícula</a:t>
            </a:r>
            <a:r>
              <a:rPr lang="gl-ES" altLang="gl-ES" sz="2800">
                <a:solidFill>
                  <a:srgbClr val="004376"/>
                </a:solidFill>
                <a:latin typeface="Arial Narrow" panose="020B0606020202030204" pitchFamily="34" charset="0"/>
              </a:rPr>
              <a:t> (pode haber outras taxas – Anexos I e II).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46F1B278-896A-6B11-2DB4-896ACBA5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581525"/>
            <a:ext cx="6781800" cy="1600200"/>
          </a:xfrm>
        </p:spPr>
        <p:txBody>
          <a:bodyPr/>
          <a:lstStyle/>
          <a:p>
            <a:pPr eaLnBrk="1" hangingPunct="1"/>
            <a:r>
              <a:rPr lang="es-ES" altLang="es-ES" sz="4800">
                <a:solidFill>
                  <a:srgbClr val="004376"/>
                </a:solidFill>
              </a:rPr>
              <a:t>CONVOCATORIA </a:t>
            </a:r>
            <a:r>
              <a:rPr lang="es-ES" altLang="es-ES" sz="4800" b="1" u="sng">
                <a:solidFill>
                  <a:srgbClr val="004376"/>
                </a:solidFill>
              </a:rPr>
              <a:t>ÚNICA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F3571B9-2212-EEB2-543E-44DFAB891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981075"/>
            <a:ext cx="7543800" cy="43195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800" b="1" dirty="0">
              <a:solidFill>
                <a:srgbClr val="004376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200" b="1" dirty="0">
                <a:solidFill>
                  <a:srgbClr val="004376"/>
                </a:solidFill>
              </a:rPr>
              <a:t>  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gl-ES" sz="3200" b="1" dirty="0">
                <a:solidFill>
                  <a:srgbClr val="004376"/>
                </a:solidFill>
                <a:latin typeface="Arial Narrow" panose="020B0606020202030204" pitchFamily="34" charset="0"/>
              </a:rPr>
              <a:t>CONVOCATORIA ÚNICA PARA ESTADÍAS DURANTE O PRIMEIRO E SEGUNDO SEMESTRE DO CURSO ACADÉMICO 2024/25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gl-ES" sz="3200" b="1" dirty="0">
              <a:solidFill>
                <a:srgbClr val="004376"/>
              </a:solidFill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gl-ES" i="1" dirty="0">
                <a:solidFill>
                  <a:srgbClr val="004376"/>
                </a:solidFill>
                <a:latin typeface="Arial Narrow" panose="020B0606020202030204" pitchFamily="34" charset="0"/>
              </a:rPr>
              <a:t>Non haberá unha segunda convocatoria para estadías no segundo semestre.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" sz="3000" dirty="0">
              <a:solidFill>
                <a:srgbClr val="004376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>
            <a:extLst>
              <a:ext uri="{FF2B5EF4-FFF2-40B4-BE49-F238E27FC236}">
                <a16:creationId xmlns:a16="http://schemas.microsoft.com/office/drawing/2014/main" id="{D7252717-9642-7587-E4F6-4F68F0D0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229225"/>
            <a:ext cx="6781800" cy="952500"/>
          </a:xfrm>
        </p:spPr>
        <p:txBody>
          <a:bodyPr/>
          <a:lstStyle/>
          <a:p>
            <a:pPr eaLnBrk="1" hangingPunct="1"/>
            <a:r>
              <a:rPr lang="es-ES" altLang="es-ES" sz="4800">
                <a:solidFill>
                  <a:srgbClr val="004376"/>
                </a:solidFill>
              </a:rPr>
              <a:t>BOLSAS</a:t>
            </a:r>
          </a:p>
        </p:txBody>
      </p:sp>
      <p:sp>
        <p:nvSpPr>
          <p:cNvPr id="26627" name="2 Marcador de contenido">
            <a:extLst>
              <a:ext uri="{FF2B5EF4-FFF2-40B4-BE49-F238E27FC236}">
                <a16:creationId xmlns:a16="http://schemas.microsoft.com/office/drawing/2014/main" id="{1801DF67-84F5-9AE7-3CF1-F9D12627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341438"/>
            <a:ext cx="7543800" cy="3886200"/>
          </a:xfrm>
        </p:spPr>
        <p:txBody>
          <a:bodyPr/>
          <a:lstStyle/>
          <a:p>
            <a:pPr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Bolsas Erasmus+: 40 bolsas para alumnado da USC. Universidades elixibles no Anexo I: entre 1400€ e 1900€. No Anexo II: entre 620€ e 1120€. Mais axuda de viaxe en función á distancia.</a:t>
            </a:r>
          </a:p>
          <a:p>
            <a:pPr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Previsión bolsas da Xunta de Galicia para o Sistema Universitario Galego (setembro): 1700€ (destinos en Europa) 2500€ (resto do mundo)</a:t>
            </a:r>
          </a:p>
          <a:p>
            <a:pPr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Adxudicación posterior á adxudicación das prazas de mobilidade.</a:t>
            </a:r>
          </a:p>
          <a:p>
            <a:pPr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Suíza: está previsto que o goberno suízo convoque bolsas para os estudantes de mobilidade, entre 1900 e 2200 francos por semestre</a:t>
            </a:r>
            <a:r>
              <a:rPr lang="es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. Incompatible coa bolsa Erasmus+</a:t>
            </a:r>
          </a:p>
          <a:p>
            <a:pPr eaLnBrk="1" hangingPunct="1"/>
            <a:endParaRPr lang="es-ES" altLang="gl-ES" sz="2800" dirty="0">
              <a:solidFill>
                <a:srgbClr val="004376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s-ES" altLang="es-ES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>
            <a:extLst>
              <a:ext uri="{FF2B5EF4-FFF2-40B4-BE49-F238E27FC236}">
                <a16:creationId xmlns:a16="http://schemas.microsoft.com/office/drawing/2014/main" id="{899EF7C1-AAFE-11E6-A1D0-CB781828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ES"/>
              <a:t>contactos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2C1AA30B-4C32-6448-6A0F-DDDF8C276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103763"/>
              </p:ext>
            </p:extLst>
          </p:nvPr>
        </p:nvGraphicFramePr>
        <p:xfrm>
          <a:off x="179388" y="1125538"/>
          <a:ext cx="8816974" cy="55610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5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10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asunto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/>
                        <a:t>servizo</a:t>
                      </a:r>
                      <a:endParaRPr lang="es-E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contactos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>
                          <a:latin typeface="Arial Narrow" panose="020B0606020202030204" pitchFamily="34" charset="0"/>
                        </a:rPr>
                        <a:t>CONVENIO BILATERAL </a:t>
                      </a:r>
                      <a:endParaRPr lang="es-ES" sz="18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05" marB="45705"/>
                </a:tc>
                <a:tc rowSpan="5">
                  <a:txBody>
                    <a:bodyPr/>
                    <a:lstStyle/>
                    <a:p>
                      <a:pPr algn="ctr"/>
                      <a:endParaRPr lang="es-ES" sz="1800" b="1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s-ES" sz="1800" b="1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s-ES" sz="1800" b="1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s-ES" sz="1800" b="1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s-ES" sz="2400" b="1" dirty="0">
                          <a:latin typeface="Arial Narrow" panose="020B0606020202030204" pitchFamily="34" charset="0"/>
                        </a:rPr>
                        <a:t>Oficina</a:t>
                      </a:r>
                      <a:r>
                        <a:rPr lang="es-ES" sz="2400" b="1" baseline="0" dirty="0">
                          <a:latin typeface="Arial Narrow" panose="020B0606020202030204" pitchFamily="34" charset="0"/>
                        </a:rPr>
                        <a:t> de Mobilidade</a:t>
                      </a:r>
                      <a:endParaRPr lang="es-ES" sz="2400" b="1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latin typeface="Arial Narrow" panose="020B0606020202030204" pitchFamily="34" charset="0"/>
                          <a:hlinkClick r:id="rId2"/>
                        </a:rPr>
                        <a:t>bilateral.exchange@usc.es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</a:rPr>
                        <a:t> 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8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ERASMUS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 Narrow" panose="020B0606020202030204" pitchFamily="34" charset="0"/>
                        </a:rPr>
                        <a:t>SICUE</a:t>
                      </a:r>
                    </a:p>
                  </a:txBody>
                  <a:tcPr marT="45705" marB="45705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erasmus@usc.es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 Narrow" panose="020B0606020202030204" pitchFamily="34" charset="0"/>
                          <a:hlinkClick r:id="rId4"/>
                        </a:rPr>
                        <a:t>sicue@usc.es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</a:rPr>
                        <a:t> 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872"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latin typeface="Arial Narrow" panose="020B0606020202030204" pitchFamily="34" charset="0"/>
                        </a:rPr>
                        <a:t>ERASMUS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</a:rPr>
                        <a:t> PRÁCTICAS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hlinkClick r:id="rId5"/>
                        </a:rPr>
                        <a:t>erasmus.practicas@usc.es</a:t>
                      </a:r>
                      <a:endParaRPr lang="es-ES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872">
                <a:tc>
                  <a:txBody>
                    <a:bodyPr/>
                    <a:lstStyle/>
                    <a:p>
                      <a:pPr algn="r"/>
                      <a:r>
                        <a:rPr lang="es-ES" sz="1800" dirty="0">
                          <a:latin typeface="Arial Narrow" panose="020B0606020202030204" pitchFamily="34" charset="0"/>
                        </a:rPr>
                        <a:t>ERASMUS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</a:rPr>
                        <a:t> KA171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Erasmus.ka107@usc.es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477">
                <a:tc>
                  <a:txBody>
                    <a:bodyPr/>
                    <a:lstStyle/>
                    <a:p>
                      <a:pPr algn="r"/>
                      <a:r>
                        <a:rPr lang="es-ES" sz="1700" dirty="0">
                          <a:latin typeface="Arial Narrow" panose="020B0606020202030204" pitchFamily="34" charset="0"/>
                        </a:rPr>
                        <a:t>Alumnos</a:t>
                      </a:r>
                      <a:r>
                        <a:rPr lang="es-ES" sz="1700" baseline="0" dirty="0">
                          <a:latin typeface="Arial Narrow" panose="020B0606020202030204" pitchFamily="34" charset="0"/>
                        </a:rPr>
                        <a:t> no campus de Lugo, todos os intercambios:</a:t>
                      </a:r>
                      <a:endParaRPr lang="es-ES" sz="17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latin typeface="Arial Narrow" panose="020B0606020202030204" pitchFamily="34" charset="0"/>
                          <a:hlinkClick r:id="rId6"/>
                        </a:rPr>
                        <a:t>i</a:t>
                      </a:r>
                      <a:r>
                        <a:rPr lang="es-ES" sz="1800">
                          <a:latin typeface="Arial Narrow" panose="020B0606020202030204" pitchFamily="34" charset="0"/>
                          <a:hlinkClick r:id="rId6"/>
                        </a:rPr>
                        <a:t>nternational.lugo@usc.es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477">
                <a:tc>
                  <a:txBody>
                    <a:bodyPr/>
                    <a:lstStyle/>
                    <a:p>
                      <a:pPr algn="l"/>
                      <a:r>
                        <a:rPr lang="es-ES" sz="1800" dirty="0">
                          <a:latin typeface="Arial Narrow" panose="020B0606020202030204" pitchFamily="34" charset="0"/>
                        </a:rPr>
                        <a:t>ASESORAMENTO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</a:rPr>
                        <a:t> ACADÉMICO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 Narrow" panose="020B0606020202030204" pitchFamily="34" charset="0"/>
                        </a:rPr>
                        <a:t>COORDINADOR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</a:rPr>
                        <a:t> DO CENTRO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 Narrow" panose="020B0606020202030204" pitchFamily="34" charset="0"/>
                          <a:hlinkClick r:id="rId7"/>
                        </a:rPr>
                        <a:t>VER WEB USC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311"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 Narrow" panose="020B0606020202030204" pitchFamily="34" charset="0"/>
                        </a:rPr>
                        <a:t>MATRÍCULA,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</a:rPr>
                        <a:t> EXPEDIENTES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 Narrow" panose="020B0606020202030204" pitchFamily="34" charset="0"/>
                        </a:rPr>
                        <a:t>UNIDADE DE XESTIÓN ACADÉMICA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Arial Narrow" panose="020B0606020202030204" pitchFamily="34" charset="0"/>
                          <a:hlinkClick r:id="rId8"/>
                        </a:rPr>
                        <a:t>sxa@usc.es</a:t>
                      </a:r>
                      <a:r>
                        <a:rPr lang="es-ES" sz="18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800" dirty="0">
                          <a:latin typeface="Arial Narrow" panose="020B0606020202030204" pitchFamily="34" charset="0"/>
                          <a:hlinkClick r:id="rId9"/>
                        </a:rPr>
                        <a:t>uxa.norte@usc.es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  <a:hlinkClick r:id="rId10"/>
                        </a:rPr>
                        <a:t>uxa.sur@usc.es</a:t>
                      </a:r>
                      <a:r>
                        <a:rPr lang="es-ES" sz="1800" baseline="0" dirty="0">
                          <a:latin typeface="Arial Narrow" panose="020B0606020202030204" pitchFamily="34" charset="0"/>
                        </a:rPr>
                        <a:t> </a:t>
                      </a:r>
                      <a:endParaRPr lang="es-ES" sz="1800" dirty="0">
                        <a:latin typeface="Arial Narrow" panose="020B0606020202030204" pitchFamily="34" charset="0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17CCAC5C-CCF4-6517-B683-3DE793E9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572000"/>
            <a:ext cx="8640762" cy="1600200"/>
          </a:xfrm>
        </p:spPr>
        <p:txBody>
          <a:bodyPr/>
          <a:lstStyle/>
          <a:p>
            <a:pPr algn="ctr"/>
            <a:r>
              <a:rPr lang="es-ES" altLang="es-ES" dirty="0">
                <a:solidFill>
                  <a:srgbClr val="004376"/>
                </a:solidFill>
              </a:rPr>
              <a:t>INCLUIDA SUÍZA</a:t>
            </a:r>
          </a:p>
        </p:txBody>
      </p:sp>
      <p:sp>
        <p:nvSpPr>
          <p:cNvPr id="9219" name="Marcador de contenido 2">
            <a:extLst>
              <a:ext uri="{FF2B5EF4-FFF2-40B4-BE49-F238E27FC236}">
                <a16:creationId xmlns:a16="http://schemas.microsoft.com/office/drawing/2014/main" id="{7937B2CC-4F63-D0B5-01B8-711FA7159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gl-ES" altLang="es-ES" dirty="0">
                <a:solidFill>
                  <a:srgbClr val="004376"/>
                </a:solidFill>
                <a:latin typeface="Arial Narrow" panose="020B0606020202030204" pitchFamily="34" charset="0"/>
              </a:rPr>
              <a:t>Non haberá unha convocatoria independente para Suíza</a:t>
            </a:r>
          </a:p>
          <a:p>
            <a:pPr algn="just"/>
            <a:r>
              <a:rPr lang="gl-ES" altLang="es-ES" dirty="0">
                <a:solidFill>
                  <a:srgbClr val="004376"/>
                </a:solidFill>
                <a:latin typeface="Arial Narrow" panose="020B0606020202030204" pitchFamily="34" charset="0"/>
              </a:rPr>
              <a:t>As prazas de </a:t>
            </a:r>
            <a:r>
              <a:rPr lang="gl-ES" altLang="es-ES" dirty="0">
                <a:solidFill>
                  <a:srgbClr val="FF0000"/>
                </a:solidFill>
                <a:latin typeface="Arial Narrow" panose="020B0606020202030204" pitchFamily="34" charset="0"/>
              </a:rPr>
              <a:t>Suíza</a:t>
            </a:r>
            <a:r>
              <a:rPr lang="gl-ES" altLang="es-ES" dirty="0">
                <a:solidFill>
                  <a:srgbClr val="004376"/>
                </a:solidFill>
                <a:latin typeface="Arial Narrow" panose="020B0606020202030204" pitchFamily="34" charset="0"/>
              </a:rPr>
              <a:t> (Anexo II) están </a:t>
            </a:r>
            <a:r>
              <a:rPr lang="gl-ES" altLang="es-ES" dirty="0">
                <a:solidFill>
                  <a:srgbClr val="FF0000"/>
                </a:solidFill>
                <a:latin typeface="Arial Narrow" panose="020B0606020202030204" pitchFamily="34" charset="0"/>
              </a:rPr>
              <a:t>restrinxidas por facultades e áreas de estudos</a:t>
            </a:r>
            <a:r>
              <a:rPr lang="gl-ES" altLang="es-ES" dirty="0">
                <a:solidFill>
                  <a:srgbClr val="004376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Escala de tiempo&#10;&#10;Descripción generada automáticamente">
            <a:extLst>
              <a:ext uri="{FF2B5EF4-FFF2-40B4-BE49-F238E27FC236}">
                <a16:creationId xmlns:a16="http://schemas.microsoft.com/office/drawing/2014/main" id="{6C91819E-283A-4803-D205-67505CBBC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41" y="2761307"/>
            <a:ext cx="5019072" cy="3525023"/>
          </a:xfrm>
          <a:prstGeom prst="rect">
            <a:avLst/>
          </a:prstGeom>
        </p:spPr>
      </p:pic>
      <p:sp>
        <p:nvSpPr>
          <p:cNvPr id="3075" name="2 Marcador de contenido">
            <a:extLst>
              <a:ext uri="{FF2B5EF4-FFF2-40B4-BE49-F238E27FC236}">
                <a16:creationId xmlns:a16="http://schemas.microsoft.com/office/drawing/2014/main" id="{332CC16B-9BB7-6DD4-06F9-7A93B721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333375"/>
            <a:ext cx="8713788" cy="4032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Convocatoria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e </a:t>
            </a:r>
            <a:r>
              <a:rPr lang="gl-ES" altLang="gl-ES" sz="2800" b="1" dirty="0">
                <a:solidFill>
                  <a:srgbClr val="004376"/>
                </a:solidFill>
                <a:latin typeface="Arial Narrow" panose="020B0606020202030204" pitchFamily="34" charset="0"/>
              </a:rPr>
              <a:t>Regulamento de intercambios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  <a:hlinkClick r:id="rId4"/>
              </a:rPr>
              <a:t>https://www.usc.gal/gl/servizos/area/internacional/mobilidade-estudantes/convenio-bilateral-saintes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  <a:hlinkClick r:id="rId5"/>
              </a:rPr>
              <a:t>https://www.usc.gal/gl/servizos/area/internacional/mobilidade-estudantes/normativa-mobilidade</a:t>
            </a: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 480 Prazas semestrais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gl-ES" altLang="gl-ES" sz="2800" dirty="0">
                <a:solidFill>
                  <a:srgbClr val="004376"/>
                </a:solidFill>
                <a:latin typeface="Arial Narrow" panose="020B0606020202030204" pitchFamily="34" charset="0"/>
              </a:rPr>
              <a:t>173 Universidades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es-ES" sz="2800" dirty="0">
              <a:solidFill>
                <a:srgbClr val="004376"/>
              </a:solidFill>
            </a:endParaRPr>
          </a:p>
        </p:txBody>
      </p:sp>
      <p:sp>
        <p:nvSpPr>
          <p:cNvPr id="10242" name="1 Título">
            <a:extLst>
              <a:ext uri="{FF2B5EF4-FFF2-40B4-BE49-F238E27FC236}">
                <a16:creationId xmlns:a16="http://schemas.microsoft.com/office/drawing/2014/main" id="{9E01C237-D788-C394-A3D1-F200591F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06" y="4797152"/>
            <a:ext cx="7921625" cy="1303338"/>
          </a:xfrm>
        </p:spPr>
        <p:txBody>
          <a:bodyPr/>
          <a:lstStyle/>
          <a:p>
            <a:pPr eaLnBrk="1" hangingPunct="1"/>
            <a:r>
              <a:rPr lang="es-ES" altLang="es-ES" sz="4800" dirty="0">
                <a:solidFill>
                  <a:srgbClr val="004376"/>
                </a:solidFill>
              </a:rPr>
              <a:t>PRAZAS OFERTADAS POLA USC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4EC24B94-820A-E17F-BED9-4EEB1954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581525"/>
            <a:ext cx="6781800" cy="1600200"/>
          </a:xfrm>
        </p:spPr>
        <p:txBody>
          <a:bodyPr/>
          <a:lstStyle/>
          <a:p>
            <a:pPr eaLnBrk="1" hangingPunct="1"/>
            <a:r>
              <a:rPr lang="es-ES" altLang="es-ES" sz="4800">
                <a:solidFill>
                  <a:srgbClr val="004376"/>
                </a:solidFill>
              </a:rPr>
              <a:t>PRAZO DE SOLICITUDE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6FE65AD-E826-E430-46B2-2376D7A6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981075"/>
            <a:ext cx="7543800" cy="4319588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4400" b="1" dirty="0">
                <a:solidFill>
                  <a:srgbClr val="004376"/>
                </a:solidFill>
                <a:latin typeface="Arial Narrow" panose="020B0606020202030204" pitchFamily="34" charset="0"/>
              </a:rPr>
              <a:t>25 </a:t>
            </a:r>
            <a:r>
              <a:rPr lang="es-ES" sz="4400" b="1" dirty="0" err="1">
                <a:solidFill>
                  <a:srgbClr val="004376"/>
                </a:solidFill>
                <a:latin typeface="Arial Narrow" panose="020B0606020202030204" pitchFamily="34" charset="0"/>
              </a:rPr>
              <a:t>xaneiro</a:t>
            </a:r>
            <a:r>
              <a:rPr lang="es-ES" sz="4400" b="1" dirty="0">
                <a:solidFill>
                  <a:srgbClr val="004376"/>
                </a:solidFill>
                <a:latin typeface="Arial Narrow" panose="020B0606020202030204" pitchFamily="34" charset="0"/>
              </a:rPr>
              <a:t> – 19 de </a:t>
            </a:r>
            <a:r>
              <a:rPr lang="es-ES" sz="4400" b="1" dirty="0" err="1">
                <a:solidFill>
                  <a:srgbClr val="004376"/>
                </a:solidFill>
                <a:latin typeface="Arial Narrow" panose="020B0606020202030204" pitchFamily="34" charset="0"/>
              </a:rPr>
              <a:t>febreiro</a:t>
            </a:r>
            <a:endParaRPr lang="es-ES" sz="2800" b="1" dirty="0">
              <a:solidFill>
                <a:srgbClr val="004376"/>
              </a:solidFill>
              <a:latin typeface="Arial Narrow" panose="020B0606020202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200" b="1" dirty="0">
                <a:solidFill>
                  <a:srgbClr val="004376"/>
                </a:solidFill>
                <a:latin typeface="Arial Narrow" panose="020B0606020202030204" pitchFamily="34" charset="0"/>
              </a:rPr>
              <a:t>   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A </a:t>
            </a: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solicitude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 </a:t>
            </a: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farase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 exclusivamente </a:t>
            </a:r>
            <a:r>
              <a:rPr lang="es-ES" sz="3000" b="1" dirty="0">
                <a:solidFill>
                  <a:srgbClr val="004376"/>
                </a:solidFill>
                <a:latin typeface="Arial Narrow" panose="020B0606020202030204" pitchFamily="34" charset="0"/>
              </a:rPr>
              <a:t>online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 a través da </a:t>
            </a:r>
            <a:r>
              <a:rPr lang="es-ES" sz="3000" b="1" dirty="0">
                <a:solidFill>
                  <a:srgbClr val="004376"/>
                </a:solidFill>
                <a:latin typeface="Arial Narrow" panose="020B0606020202030204" pitchFamily="34" charset="0"/>
              </a:rPr>
              <a:t>Secretaría Virtual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Poderanse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 solicitar ata un máximo de 10 universidades por </a:t>
            </a: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orde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 de </a:t>
            </a: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prioridade</a:t>
            </a:r>
            <a:r>
              <a:rPr lang="es-ES" sz="3800" dirty="0">
                <a:solidFill>
                  <a:srgbClr val="004376"/>
                </a:solidFill>
                <a:latin typeface="Arial Narrow" panose="020B0606020202030204" pitchFamily="34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Aplicación non permite finalizar </a:t>
            </a: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solicitude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 se non se </a:t>
            </a: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preenchen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 10 </a:t>
            </a: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espazos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: se </a:t>
            </a: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se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 ten interese en menos destinos, deberá repetirse o último na </a:t>
            </a:r>
            <a:r>
              <a:rPr lang="es-ES" sz="3000" dirty="0" err="1">
                <a:solidFill>
                  <a:srgbClr val="004376"/>
                </a:solidFill>
                <a:latin typeface="Arial Narrow" panose="020B0606020202030204" pitchFamily="34" charset="0"/>
              </a:rPr>
              <a:t>solicitude</a:t>
            </a:r>
            <a:r>
              <a:rPr lang="es-ES" sz="3000" dirty="0">
                <a:solidFill>
                  <a:srgbClr val="004376"/>
                </a:solidFill>
                <a:latin typeface="Arial Narrow" panose="020B0606020202030204" pitchFamily="34" charset="0"/>
              </a:rPr>
              <a:t> ata completar os 10.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s-ES" sz="3000" b="1" dirty="0">
                <a:solidFill>
                  <a:srgbClr val="004376"/>
                </a:solidFill>
                <a:latin typeface="Arial Narrow" panose="020B0606020202030204" pitchFamily="34" charset="0"/>
              </a:rPr>
              <a:t>NON </a:t>
            </a:r>
            <a:r>
              <a:rPr lang="es-ES" sz="3000" b="1" dirty="0" err="1">
                <a:solidFill>
                  <a:srgbClr val="004376"/>
                </a:solidFill>
                <a:latin typeface="Arial Narrow" panose="020B0606020202030204" pitchFamily="34" charset="0"/>
              </a:rPr>
              <a:t>incluír</a:t>
            </a:r>
            <a:r>
              <a:rPr lang="es-ES" sz="3000" b="1" dirty="0">
                <a:solidFill>
                  <a:srgbClr val="004376"/>
                </a:solidFill>
                <a:latin typeface="Arial Narrow" panose="020B0606020202030204" pitchFamily="34" charset="0"/>
              </a:rPr>
              <a:t> destinos para os que non se </a:t>
            </a:r>
            <a:r>
              <a:rPr lang="es-ES" sz="3000" b="1" dirty="0" err="1">
                <a:solidFill>
                  <a:srgbClr val="004376"/>
                </a:solidFill>
                <a:latin typeface="Arial Narrow" panose="020B0606020202030204" pitchFamily="34" charset="0"/>
              </a:rPr>
              <a:t>cumpren</a:t>
            </a:r>
            <a:r>
              <a:rPr lang="es-ES" sz="3000" b="1" dirty="0">
                <a:solidFill>
                  <a:srgbClr val="004376"/>
                </a:solidFill>
                <a:latin typeface="Arial Narrow" panose="020B0606020202030204" pitchFamily="34" charset="0"/>
              </a:rPr>
              <a:t> os requisitos </a:t>
            </a:r>
            <a:r>
              <a:rPr lang="es-ES" sz="3000" b="1" dirty="0" err="1">
                <a:solidFill>
                  <a:srgbClr val="004376"/>
                </a:solidFill>
                <a:latin typeface="Arial Narrow" panose="020B0606020202030204" pitchFamily="34" charset="0"/>
              </a:rPr>
              <a:t>ou</a:t>
            </a:r>
            <a:r>
              <a:rPr lang="es-ES" sz="3000" b="1" dirty="0">
                <a:solidFill>
                  <a:srgbClr val="004376"/>
                </a:solidFill>
                <a:latin typeface="Arial Narrow" panose="020B0606020202030204" pitchFamily="34" charset="0"/>
              </a:rPr>
              <a:t> que non resultan de interese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C78B758-093A-6091-D3F0-BD5162190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8" t="5392" r="21002" b="7678"/>
          <a:stretch/>
        </p:blipFill>
        <p:spPr bwMode="auto">
          <a:xfrm>
            <a:off x="971600" y="404664"/>
            <a:ext cx="7094503" cy="5382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290" name="1 Título">
            <a:extLst>
              <a:ext uri="{FF2B5EF4-FFF2-40B4-BE49-F238E27FC236}">
                <a16:creationId xmlns:a16="http://schemas.microsoft.com/office/drawing/2014/main" id="{4EC24B94-820A-E17F-BED9-4EEB1954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581525"/>
            <a:ext cx="6781800" cy="1600200"/>
          </a:xfrm>
        </p:spPr>
        <p:txBody>
          <a:bodyPr/>
          <a:lstStyle/>
          <a:p>
            <a:pPr eaLnBrk="1" hangingPunct="1"/>
            <a:r>
              <a:rPr lang="es-ES" altLang="es-ES" sz="4800" dirty="0">
                <a:solidFill>
                  <a:srgbClr val="004376"/>
                </a:solidFill>
              </a:rPr>
              <a:t>SOLICITUDE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C969BD2-62F9-E1EE-1C95-8E7A802D6FF3}"/>
              </a:ext>
            </a:extLst>
          </p:cNvPr>
          <p:cNvCxnSpPr/>
          <p:nvPr/>
        </p:nvCxnSpPr>
        <p:spPr>
          <a:xfrm flipH="1">
            <a:off x="2754721" y="3284984"/>
            <a:ext cx="1368152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3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4EC24B94-820A-E17F-BED9-4EEB1954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581525"/>
            <a:ext cx="6781800" cy="1600200"/>
          </a:xfrm>
        </p:spPr>
        <p:txBody>
          <a:bodyPr/>
          <a:lstStyle/>
          <a:p>
            <a:pPr eaLnBrk="1" hangingPunct="1"/>
            <a:r>
              <a:rPr lang="es-ES" altLang="es-ES" sz="4800" dirty="0">
                <a:solidFill>
                  <a:srgbClr val="004376"/>
                </a:solidFill>
              </a:rPr>
              <a:t>SOLICITUDE</a:t>
            </a:r>
          </a:p>
        </p:txBody>
      </p: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DB8B900-C6DD-04BA-C241-6DD6CBDA7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0" t="4963" r="17997" b="4963"/>
          <a:stretch/>
        </p:blipFill>
        <p:spPr>
          <a:xfrm>
            <a:off x="1691680" y="676275"/>
            <a:ext cx="5760640" cy="4657539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C969BD2-62F9-E1EE-1C95-8E7A802D6FF3}"/>
              </a:ext>
            </a:extLst>
          </p:cNvPr>
          <p:cNvCxnSpPr>
            <a:cxnSpLocks/>
          </p:cNvCxnSpPr>
          <p:nvPr/>
        </p:nvCxnSpPr>
        <p:spPr>
          <a:xfrm flipV="1">
            <a:off x="2627784" y="2924944"/>
            <a:ext cx="1518766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77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>
            <a:extLst>
              <a:ext uri="{FF2B5EF4-FFF2-40B4-BE49-F238E27FC236}">
                <a16:creationId xmlns:a16="http://schemas.microsoft.com/office/drawing/2014/main" id="{AAEA0781-8721-F533-5D31-37DB71C1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941888"/>
            <a:ext cx="7770813" cy="1230312"/>
          </a:xfrm>
        </p:spPr>
        <p:txBody>
          <a:bodyPr/>
          <a:lstStyle/>
          <a:p>
            <a:pPr eaLnBrk="1" hangingPunct="1"/>
            <a:r>
              <a:rPr lang="es-ES" altLang="gl-ES" sz="4800">
                <a:solidFill>
                  <a:srgbClr val="004376"/>
                </a:solidFill>
              </a:rPr>
              <a:t>DESTINOS</a:t>
            </a:r>
          </a:p>
        </p:txBody>
      </p:sp>
      <p:sp>
        <p:nvSpPr>
          <p:cNvPr id="14339" name="2 Marcador de contenido">
            <a:extLst>
              <a:ext uri="{FF2B5EF4-FFF2-40B4-BE49-F238E27FC236}">
                <a16:creationId xmlns:a16="http://schemas.microsoft.com/office/drawing/2014/main" id="{D9C695F8-00B7-F799-1F79-841CF75B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476250"/>
            <a:ext cx="7993063" cy="4681538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s-ES" altLang="gl-ES" sz="2000" dirty="0">
              <a:solidFill>
                <a:srgbClr val="004376"/>
              </a:solidFill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gl-ES" altLang="gl-ES" b="1" dirty="0">
                <a:solidFill>
                  <a:srgbClr val="004376"/>
                </a:solidFill>
                <a:latin typeface="Arial Narrow" panose="020B0606020202030204" pitchFamily="34" charset="0"/>
              </a:rPr>
              <a:t>Países: </a:t>
            </a:r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América Latina, Estados Unidos, Canadá, Suíza, países de Asia e Europa do Leste.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gl-ES" altLang="gl-ES" b="1" dirty="0">
                <a:solidFill>
                  <a:srgbClr val="004376"/>
                </a:solidFill>
                <a:latin typeface="Arial Narrow" panose="020B0606020202030204" pitchFamily="34" charset="0"/>
              </a:rPr>
              <a:t>Importante</a:t>
            </a:r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 realizar unha pescuda antes de elixir destinos:</a:t>
            </a:r>
          </a:p>
          <a:p>
            <a:pPr lvl="1" algn="just"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Asesoramento do RAM (Responsable Académico de Mobilidade)</a:t>
            </a:r>
          </a:p>
          <a:p>
            <a:pPr lvl="1" algn="just"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Comprobación da oferta académica (existencia de titulación equivalente, posibles exclusións por titulación).</a:t>
            </a:r>
          </a:p>
          <a:p>
            <a:pPr lvl="1" algn="just"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Testemuños anteriores alumnos</a:t>
            </a:r>
          </a:p>
          <a:p>
            <a:pPr lvl="1" algn="just"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Posibilidades de financiamento. </a:t>
            </a:r>
          </a:p>
          <a:p>
            <a:pPr lvl="1" algn="just"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Custo da vida no destino.</a:t>
            </a:r>
          </a:p>
          <a:p>
            <a:pPr lvl="1" algn="just" eaLnBrk="1" hangingPunct="1"/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Gastos que esixe a Universidade (</a:t>
            </a:r>
            <a:r>
              <a:rPr lang="gl-ES" altLang="gl-ES" dirty="0" err="1">
                <a:solidFill>
                  <a:srgbClr val="004376"/>
                </a:solidFill>
                <a:latin typeface="Arial Narrow" panose="020B0606020202030204" pitchFamily="34" charset="0"/>
              </a:rPr>
              <a:t>p.e</a:t>
            </a:r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. seguro médico)</a:t>
            </a:r>
          </a:p>
        </p:txBody>
      </p:sp>
      <p:sp>
        <p:nvSpPr>
          <p:cNvPr id="14340" name="1 Título">
            <a:extLst>
              <a:ext uri="{FF2B5EF4-FFF2-40B4-BE49-F238E27FC236}">
                <a16:creationId xmlns:a16="http://schemas.microsoft.com/office/drawing/2014/main" id="{8E35CEDA-4E04-DC61-4D14-0CCC10E8D580}"/>
              </a:ext>
            </a:extLst>
          </p:cNvPr>
          <p:cNvSpPr txBox="1">
            <a:spLocks/>
          </p:cNvSpPr>
          <p:nvPr/>
        </p:nvSpPr>
        <p:spPr bwMode="auto">
          <a:xfrm>
            <a:off x="6732588" y="2997200"/>
            <a:ext cx="17938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593725" indent="-2730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868363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13716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" altLang="gl-ES" sz="2200">
              <a:solidFill>
                <a:srgbClr val="004376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2" name="1 Tabla">
            <a:extLst>
              <a:ext uri="{FF2B5EF4-FFF2-40B4-BE49-F238E27FC236}">
                <a16:creationId xmlns:a16="http://schemas.microsoft.com/office/drawing/2014/main" id="{2F0AE405-96BE-7123-CDEF-B025BCE0C575}"/>
              </a:ext>
            </a:extLst>
          </p:cNvPr>
          <p:cNvGraphicFramePr>
            <a:graphicFrameLocks noGrp="1"/>
          </p:cNvGraphicFramePr>
          <p:nvPr/>
        </p:nvGraphicFramePr>
        <p:xfrm>
          <a:off x="4284663" y="5557838"/>
          <a:ext cx="1652587" cy="36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gl-ES" sz="1800" dirty="0">
                          <a:solidFill>
                            <a:srgbClr val="004376"/>
                          </a:solidFill>
                        </a:rPr>
                        <a:t>Anexos I e II</a:t>
                      </a:r>
                    </a:p>
                  </a:txBody>
                  <a:tcPr marL="91407" marR="91407" marT="45405" marB="4540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9 Título">
            <a:extLst>
              <a:ext uri="{FF2B5EF4-FFF2-40B4-BE49-F238E27FC236}">
                <a16:creationId xmlns:a16="http://schemas.microsoft.com/office/drawing/2014/main" id="{F387A18C-6597-9941-EBBE-FC975563F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5184775"/>
            <a:ext cx="7483475" cy="1014413"/>
          </a:xfrm>
        </p:spPr>
        <p:txBody>
          <a:bodyPr/>
          <a:lstStyle/>
          <a:p>
            <a:pPr eaLnBrk="1" hangingPunct="1"/>
            <a:r>
              <a:rPr lang="es-ES" altLang="es-ES" sz="4800">
                <a:solidFill>
                  <a:srgbClr val="004376"/>
                </a:solidFill>
              </a:rPr>
              <a:t>ADMISIÓN DE SOLICITUDES</a:t>
            </a:r>
            <a:endParaRPr lang="es-ES" altLang="gl-ES" sz="4800"/>
          </a:p>
        </p:txBody>
      </p:sp>
      <p:sp>
        <p:nvSpPr>
          <p:cNvPr id="15363" name="5 Marcador de contenido">
            <a:extLst>
              <a:ext uri="{FF2B5EF4-FFF2-40B4-BE49-F238E27FC236}">
                <a16:creationId xmlns:a16="http://schemas.microsoft.com/office/drawing/2014/main" id="{36FD2D70-F706-8E87-97BF-9EE088382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2363" y="620713"/>
            <a:ext cx="3738562" cy="4175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gl-ES" altLang="gl-ES" dirty="0">
                <a:solidFill>
                  <a:srgbClr val="004376"/>
                </a:solidFill>
                <a:latin typeface="Arial Narrow" panose="020B0606020202030204" pitchFamily="34" charset="0"/>
              </a:rPr>
              <a:t>Rematado o prazo de solicitude, compete á Oficina de Mobilidade comprobar o cumprimento dos requisitos esixidos na convocatoria e publicar a relación de solicitudes admitidas</a:t>
            </a:r>
            <a:r>
              <a:rPr lang="gl-ES" altLang="gl-ES" sz="3200" dirty="0">
                <a:solidFill>
                  <a:srgbClr val="004376"/>
                </a:solidFill>
                <a:latin typeface="Arial Narrow" panose="020B0606020202030204" pitchFamily="34" charset="0"/>
              </a:rPr>
              <a:t>.</a:t>
            </a:r>
            <a:endParaRPr lang="gl-ES" altLang="gl-ES" sz="3200" dirty="0">
              <a:latin typeface="Arial Narrow" panose="020B0606020202030204" pitchFamily="34" charset="0"/>
            </a:endParaRPr>
          </a:p>
        </p:txBody>
      </p:sp>
      <p:pic>
        <p:nvPicPr>
          <p:cNvPr id="15364" name="8 Marcador de contenido">
            <a:extLst>
              <a:ext uri="{FF2B5EF4-FFF2-40B4-BE49-F238E27FC236}">
                <a16:creationId xmlns:a16="http://schemas.microsoft.com/office/drawing/2014/main" id="{4A737880-BE70-AF75-61D1-2E13105E6B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765175"/>
            <a:ext cx="3671887" cy="2493963"/>
          </a:xfrm>
        </p:spPr>
      </p:pic>
      <p:sp>
        <p:nvSpPr>
          <p:cNvPr id="11" name="10 CuadroTexto">
            <a:extLst>
              <a:ext uri="{FF2B5EF4-FFF2-40B4-BE49-F238E27FC236}">
                <a16:creationId xmlns:a16="http://schemas.microsoft.com/office/drawing/2014/main" id="{85990499-1848-0094-04B3-CB79C44750D7}"/>
              </a:ext>
            </a:extLst>
          </p:cNvPr>
          <p:cNvSpPr txBox="1"/>
          <p:nvPr/>
        </p:nvSpPr>
        <p:spPr>
          <a:xfrm>
            <a:off x="684213" y="3429000"/>
            <a:ext cx="403225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gl-ES" altLang="gl-ES" sz="2400" b="1" dirty="0">
                <a:solidFill>
                  <a:srgbClr val="004376"/>
                </a:solidFill>
                <a:latin typeface="Arial Narrow" panose="020B0606020202030204" pitchFamily="34" charset="0"/>
              </a:rPr>
              <a:t>Publicación Resolución</a:t>
            </a:r>
            <a:r>
              <a:rPr lang="gl-ES" altLang="gl-ES" sz="2400" dirty="0">
                <a:solidFill>
                  <a:srgbClr val="004376"/>
                </a:solidFill>
                <a:latin typeface="Arial Narrow" panose="020B0606020202030204" pitchFamily="34" charset="0"/>
              </a:rPr>
              <a:t>: Entre o 20 e o 27 de febreiro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gl-ES" altLang="gl-ES" sz="2400" b="1" dirty="0">
                <a:solidFill>
                  <a:srgbClr val="004376"/>
                </a:solidFill>
                <a:latin typeface="Arial Narrow" panose="020B0606020202030204" pitchFamily="34" charset="0"/>
              </a:rPr>
              <a:t>Reclamacións ou Emendas: </a:t>
            </a:r>
            <a:r>
              <a:rPr lang="gl-ES" altLang="gl-ES" sz="2400" dirty="0">
                <a:solidFill>
                  <a:srgbClr val="004376"/>
                </a:solidFill>
                <a:latin typeface="Arial Narrow" panose="020B0606020202030204" pitchFamily="34" charset="0"/>
              </a:rPr>
              <a:t>5 días hábiles desde a publicación da Resolución.</a:t>
            </a:r>
          </a:p>
          <a:p>
            <a:pPr eaLnBrk="1" hangingPunct="1">
              <a:defRPr/>
            </a:pPr>
            <a:endParaRPr lang="es-ES" dirty="0">
              <a:latin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alizado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206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</TotalTime>
  <Words>1538</Words>
  <Application>Microsoft Office PowerPoint</Application>
  <PresentationFormat>Presentación en pantalla (4:3)</PresentationFormat>
  <Paragraphs>134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Impact</vt:lpstr>
      <vt:lpstr>Times New Roman</vt:lpstr>
      <vt:lpstr>NewsPrint</vt:lpstr>
      <vt:lpstr>      MOBILIDADE DE ESTUDANTES POR CONVENIO BILATERAL CARA A PAÍSES FÓRA DO EEES (ESPAZO EUROPEO EDUCACIÓN SUPERIOR) 2024/25</vt:lpstr>
      <vt:lpstr>CONVOCATORIA ÚNICA</vt:lpstr>
      <vt:lpstr>INCLUIDA SUÍZA</vt:lpstr>
      <vt:lpstr>PRAZAS OFERTADAS POLA USC</vt:lpstr>
      <vt:lpstr>PRAZO DE SOLICITUDE</vt:lpstr>
      <vt:lpstr>SOLICITUDE</vt:lpstr>
      <vt:lpstr>SOLICITUDE</vt:lpstr>
      <vt:lpstr>DESTINOS</vt:lpstr>
      <vt:lpstr>ADMISIÓN DE SOLICITUDES</vt:lpstr>
      <vt:lpstr>REQUISITOS</vt:lpstr>
      <vt:lpstr>REQUISITOS LINGÜÍSTICOS</vt:lpstr>
      <vt:lpstr>SELECCIÓN DE CANDIDATOS/AS</vt:lpstr>
      <vt:lpstr>ADXUDICACIÓN DE DESTINOS</vt:lpstr>
      <vt:lpstr>LISTAXE PROVISIONAL</vt:lpstr>
      <vt:lpstr>ACEPTACIÓNS E RENUNCIAS</vt:lpstr>
      <vt:lpstr>ACORDO ACADÉMICO [ I ]</vt:lpstr>
      <vt:lpstr>ACORDO ACADÉMICO [ II ]</vt:lpstr>
      <vt:lpstr>DURACIÓN DA ESTADIA</vt:lpstr>
      <vt:lpstr>MATRÍCULA</vt:lpstr>
      <vt:lpstr>BOLSAS</vt:lpstr>
      <vt:lpstr>contactos</vt:lpstr>
    </vt:vector>
  </TitlesOfParts>
  <Company>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MOVILIDADE SICUE</dc:title>
  <dc:creator>CAROLINA.FERNANDEZ</dc:creator>
  <cp:lastModifiedBy>Dolores Bao</cp:lastModifiedBy>
  <cp:revision>184</cp:revision>
  <cp:lastPrinted>2018-02-01T08:14:12Z</cp:lastPrinted>
  <dcterms:created xsi:type="dcterms:W3CDTF">2014-02-05T09:29:32Z</dcterms:created>
  <dcterms:modified xsi:type="dcterms:W3CDTF">2024-01-25T11:18:56Z</dcterms:modified>
</cp:coreProperties>
</file>