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723" r:id="rId3"/>
  </p:sldMasterIdLst>
  <p:notesMasterIdLst>
    <p:notesMasterId r:id="rId40"/>
  </p:notesMasterIdLst>
  <p:handoutMasterIdLst>
    <p:handoutMasterId r:id="rId41"/>
  </p:handoutMasterIdLst>
  <p:sldIdLst>
    <p:sldId id="416" r:id="rId4"/>
    <p:sldId id="385" r:id="rId5"/>
    <p:sldId id="422" r:id="rId6"/>
    <p:sldId id="439" r:id="rId7"/>
    <p:sldId id="440" r:id="rId8"/>
    <p:sldId id="490" r:id="rId9"/>
    <p:sldId id="441" r:id="rId10"/>
    <p:sldId id="478" r:id="rId11"/>
    <p:sldId id="484" r:id="rId12"/>
    <p:sldId id="477" r:id="rId13"/>
    <p:sldId id="488" r:id="rId14"/>
    <p:sldId id="417" r:id="rId15"/>
    <p:sldId id="481" r:id="rId16"/>
    <p:sldId id="430" r:id="rId17"/>
    <p:sldId id="482" r:id="rId18"/>
    <p:sldId id="431" r:id="rId19"/>
    <p:sldId id="398" r:id="rId20"/>
    <p:sldId id="429" r:id="rId21"/>
    <p:sldId id="448" r:id="rId22"/>
    <p:sldId id="449" r:id="rId23"/>
    <p:sldId id="450" r:id="rId24"/>
    <p:sldId id="476" r:id="rId25"/>
    <p:sldId id="475" r:id="rId26"/>
    <p:sldId id="489" r:id="rId27"/>
    <p:sldId id="447" r:id="rId28"/>
    <p:sldId id="386" r:id="rId29"/>
    <p:sldId id="480" r:id="rId30"/>
    <p:sldId id="424" r:id="rId31"/>
    <p:sldId id="425" r:id="rId32"/>
    <p:sldId id="473" r:id="rId33"/>
    <p:sldId id="483" r:id="rId34"/>
    <p:sldId id="388" r:id="rId35"/>
    <p:sldId id="354" r:id="rId36"/>
    <p:sldId id="377" r:id="rId37"/>
    <p:sldId id="355" r:id="rId38"/>
    <p:sldId id="389" r:id="rId3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13A128-6392-B5B3-A92D-8C0BBFB5141D}" name="GOMEZ PATO ROSA MARTA" initials="GPRM" userId="GOMEZ PATO ROSA MAR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D3DBE3"/>
    <a:srgbClr val="BAE2FE"/>
    <a:srgbClr val="D4DAE4"/>
    <a:srgbClr val="FF3300"/>
    <a:srgbClr val="FFFF97"/>
    <a:srgbClr val="76B531"/>
    <a:srgbClr val="ED31A1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7513" autoAdjust="0"/>
  </p:normalViewPr>
  <p:slideViewPr>
    <p:cSldViewPr>
      <p:cViewPr>
        <p:scale>
          <a:sx n="79" d="100"/>
          <a:sy n="79" d="100"/>
        </p:scale>
        <p:origin x="-10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A347670-967C-44C8-83DB-B9412626E273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80665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10E92E-E01E-498D-B9BC-E1F9219512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CBFE88-5467-471C-B2EE-45C2D433931D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472C6E1-9666-4D25-B9B6-910A3E5CF2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65F35-0ED9-4EBA-9941-149730F98696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FEE5283-22A1-4F03-91F2-9C417A68AC3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905C-3BDD-4692-A1DA-1916244E7EB0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2A96417-D826-4C28-9608-E20D27A1AA0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C746B-06DF-458D-A8C6-A4836C105AB9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81211-4547-4C6D-967D-02050D1D055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AB66E-E528-4508-B945-0E6D42CDEA62}" type="datetimeFigureOut">
              <a:rPr lang="en-US" smtClean="0"/>
              <a:pPr>
                <a:defRPr/>
              </a:pPr>
              <a:t>12/11/2023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F8C16-FE07-47D2-8B2A-5024E0BB74E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B3F05-0EEE-4C19-B9ED-D3A88397A8A1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7910B43-BECF-4548-B2A5-0658D3AE508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2A8BC-C79F-44F8-93C0-138A01EEDFFA}" type="datetimeFigureOut">
              <a:rPr lang="en-US" smtClean="0"/>
              <a:pPr>
                <a:defRPr/>
              </a:pPr>
              <a:t>12/11/2023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98B73-CC85-47DE-BA2F-5D2608205AA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AE1FB-80CE-48A2-834B-44BF81C70C7C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36545-9B6B-4251-B444-A3972E0EC47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9BD72-12A5-4D67-8B64-104F85420B07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1DD20-145B-46A3-88BB-0E97D965018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D0E00-D19E-4206-B582-8C0B3E2EA8C0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09D01-9F6F-4C04-83B2-96C1239A39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85E51-7C1B-42C3-8BB5-8B8397CF2FE6}" type="datetimeFigureOut">
              <a:rPr lang="en-US" smtClean="0"/>
              <a:pPr>
                <a:defRPr/>
              </a:pPr>
              <a:t>12/11/2023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1FAC-BA5E-4A56-AAF6-1CD17CC0E2A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52912-8E64-4047-A195-A91404562A6D}" type="datetimeFigureOut">
              <a:rPr lang="en-US" smtClean="0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AC47C-DA9A-4090-8CC8-C610FD4085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Imag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1628775"/>
            <a:ext cx="4927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DAE4"/>
            </a:gs>
            <a:gs pos="50000">
              <a:srgbClr val="D3DBE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12/11/2023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.gal/gl/servizos/area/internacion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.es/es/perfis/internacional/normativa.html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-agreement.eu/" TargetMode="Externa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-agreement.eu/" TargetMode="Externa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uxa.norte@usc.es" TargetMode="External"/><Relationship Id="rId3" Type="http://schemas.openxmlformats.org/officeDocument/2006/relationships/hyperlink" Target="mailto:sicue@usc.es" TargetMode="External"/><Relationship Id="rId7" Type="http://schemas.openxmlformats.org/officeDocument/2006/relationships/hyperlink" Target="mailto:sxa@usc.es" TargetMode="External"/><Relationship Id="rId2" Type="http://schemas.openxmlformats.org/officeDocument/2006/relationships/hyperlink" Target="mailto:Bilateral.exchange@usc.es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international.lugo@usc.gal" TargetMode="External"/><Relationship Id="rId5" Type="http://schemas.openxmlformats.org/officeDocument/2006/relationships/hyperlink" Target="mailto:Erasmus.ka107@usc.es" TargetMode="External"/><Relationship Id="rId4" Type="http://schemas.openxmlformats.org/officeDocument/2006/relationships/hyperlink" Target="mailto:erasmus.practicas@usc.gal" TargetMode="External"/><Relationship Id="rId9" Type="http://schemas.openxmlformats.org/officeDocument/2006/relationships/hyperlink" Target="mailto:uxa.sur@usc.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7325" y="2317750"/>
            <a:ext cx="8761413" cy="2335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Programas de mobilidade estudantil</a:t>
            </a: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 2024/25 (GRAO, DOBRE GRAO e MÁSTER+60)</a:t>
            </a: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gl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 presentación non é vinculante, unicamente </a:t>
            </a:r>
            <a:r>
              <a:rPr lang="gl-ES" sz="20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orientativa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sobre o contido da convocatoria oficial </a:t>
            </a:r>
            <a:r>
              <a:rPr lang="es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publicada no Portal Internacional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>
                <a:hlinkClick r:id="rId3"/>
              </a:rPr>
              <a:t>https://www.usc.gal/gl/servizos/area/internacional</a:t>
            </a:r>
            <a:r>
              <a:rPr lang="es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dirty="0"/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sz="20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sz="20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65300" y="4437063"/>
            <a:ext cx="5768975" cy="1872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OFICINA DE MOBILIDADE</a:t>
            </a:r>
          </a:p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Pavillón</a:t>
            </a: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400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Estudantil</a:t>
            </a: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- 1º Andar</a:t>
            </a:r>
          </a:p>
          <a:p>
            <a:pPr algn="ctr"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Campus SUR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1724025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xmlns="" id="{8496CC1E-8229-438F-BA64-993F81969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88" y="365336"/>
            <a:ext cx="286702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BOLSAS: </a:t>
            </a:r>
            <a:r>
              <a:rPr lang="es-ES" dirty="0" err="1"/>
              <a:t>dúbidas</a:t>
            </a:r>
            <a:r>
              <a:rPr lang="es-ES" dirty="0"/>
              <a:t> frecuentes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1340768"/>
            <a:ext cx="81369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200" dirty="0">
                <a:solidFill>
                  <a:srgbClr val="0070C0"/>
                </a:solidFill>
              </a:rPr>
              <a:t>Se vou de Erasmus, ademais da bolsa da UE, axuda da Xunta etc. podo pedir a bolsa do MECD?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200" dirty="0"/>
              <a:t>Si, podes. Tes dereito ás mesmas bolsas que se fixeses o curso en España.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000" dirty="0">
                <a:solidFill>
                  <a:srgbClr val="0070C0"/>
                </a:solidFill>
              </a:rPr>
              <a:t>É certo que non teño que pedir eu nada, xa o fai a universidade por min?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000" b="1" dirty="0"/>
              <a:t>NON É CERTO</a:t>
            </a:r>
            <a:r>
              <a:rPr lang="gl-ES" sz="2000" dirty="0"/>
              <a:t>, todas as axudas ás que teñas dereito </a:t>
            </a:r>
            <a:r>
              <a:rPr lang="gl-ES" sz="2000" dirty="0">
                <a:solidFill>
                  <a:srgbClr val="FF0000"/>
                </a:solidFill>
              </a:rPr>
              <a:t>terás que solicitalas ti</a:t>
            </a:r>
            <a:r>
              <a:rPr lang="gl-ES" sz="2000" dirty="0"/>
              <a:t> </a:t>
            </a:r>
            <a:r>
              <a:rPr lang="gl-ES" sz="2000" dirty="0">
                <a:solidFill>
                  <a:srgbClr val="FF0000"/>
                </a:solidFill>
              </a:rPr>
              <a:t>en tempo e forma</a:t>
            </a:r>
            <a:r>
              <a:rPr lang="gl-ES" sz="2000" dirty="0"/>
              <a:t>. No caso da axuda da Unión Europea a USC é intermediaria, fai a solicitude no nome do seu </a:t>
            </a:r>
            <a:r>
              <a:rPr lang="gl-ES" sz="2000" dirty="0" err="1"/>
              <a:t>estudantado</a:t>
            </a:r>
            <a:r>
              <a:rPr lang="gl-ES" sz="2000" dirty="0"/>
              <a:t>, pero unha vez que a concedan terás que asinar un convenio financeiro que che enviaremos cando estea dispoñible.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200" dirty="0">
                <a:solidFill>
                  <a:srgbClr val="0070C0"/>
                </a:solidFill>
              </a:rPr>
              <a:t>A axuda da UE ingrésase mensualmente?</a:t>
            </a:r>
            <a:r>
              <a:rPr lang="gl-ES" sz="2000" dirty="0"/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gl-ES" sz="2000" dirty="0"/>
              <a:t>Non, a USC ingresa o importe total da axuda concedida nun único pagamento ao inicio da mobilidade</a:t>
            </a:r>
          </a:p>
        </p:txBody>
      </p:sp>
    </p:spTree>
    <p:extLst>
      <p:ext uri="{BB962C8B-B14F-4D97-AF65-F5344CB8AC3E}">
        <p14:creationId xmlns:p14="http://schemas.microsoft.com/office/powerpoint/2010/main" val="416520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65CAF522-DB67-9925-EC6C-657901928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2200" r="8264" b="2024"/>
          <a:stretch/>
        </p:blipFill>
        <p:spPr>
          <a:xfrm>
            <a:off x="611560" y="404664"/>
            <a:ext cx="8129580" cy="58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solicitude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 través da secretaría virtual da/o </a:t>
            </a:r>
            <a:r>
              <a:rPr lang="es-ES" dirty="0" err="1">
                <a:solidFill>
                  <a:schemeClr val="tx1"/>
                </a:solidFill>
              </a:rPr>
              <a:t>estudante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Cargar título/s de idioma (escaneados en formato PDF, RTF, DOC, DOCX, ODT </a:t>
            </a:r>
            <a:r>
              <a:rPr lang="es-ES" dirty="0" err="1">
                <a:solidFill>
                  <a:schemeClr val="tx1"/>
                </a:solidFill>
              </a:rPr>
              <a:t>ou</a:t>
            </a:r>
            <a:r>
              <a:rPr lang="es-ES" dirty="0">
                <a:solidFill>
                  <a:schemeClr val="tx1"/>
                </a:solidFill>
              </a:rPr>
              <a:t> JPG; peso máximo 1 MB)</a:t>
            </a:r>
          </a:p>
          <a:p>
            <a:r>
              <a:rPr lang="es-ES" dirty="0">
                <a:solidFill>
                  <a:schemeClr val="tx1"/>
                </a:solidFill>
              </a:rPr>
              <a:t>Indicar o número bancario (IBAN) da conta onde se </a:t>
            </a:r>
            <a:r>
              <a:rPr lang="es-ES" dirty="0" err="1">
                <a:solidFill>
                  <a:schemeClr val="tx1"/>
                </a:solidFill>
              </a:rPr>
              <a:t>quere</a:t>
            </a:r>
            <a:r>
              <a:rPr lang="es-ES" dirty="0">
                <a:solidFill>
                  <a:schemeClr val="tx1"/>
                </a:solidFill>
              </a:rPr>
              <a:t> recibir a bolsa.</a:t>
            </a:r>
          </a:p>
          <a:p>
            <a:r>
              <a:rPr lang="es-ES" dirty="0" err="1">
                <a:solidFill>
                  <a:schemeClr val="tx1"/>
                </a:solidFill>
              </a:rPr>
              <a:t>Prazo</a:t>
            </a:r>
            <a:r>
              <a:rPr lang="es-ES" dirty="0">
                <a:solidFill>
                  <a:schemeClr val="tx1"/>
                </a:solidFill>
              </a:rPr>
              <a:t> ata o 29 de </a:t>
            </a:r>
            <a:r>
              <a:rPr lang="es-ES" dirty="0" err="1">
                <a:solidFill>
                  <a:schemeClr val="tx1"/>
                </a:solidFill>
              </a:rPr>
              <a:t>decembro</a:t>
            </a:r>
            <a:r>
              <a:rPr lang="es-ES" dirty="0">
                <a:solidFill>
                  <a:schemeClr val="tx1"/>
                </a:solidFill>
              </a:rPr>
              <a:t> inclusive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Solicitude</a:t>
            </a:r>
            <a:r>
              <a:rPr lang="es-ES" dirty="0"/>
              <a:t> na secretaría virtual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3" y="1315669"/>
            <a:ext cx="8568602" cy="4358351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39552" y="3212976"/>
            <a:ext cx="1152128" cy="360040"/>
          </a:xfrm>
          <a:prstGeom prst="ellipse">
            <a:avLst/>
          </a:prstGeom>
          <a:noFill/>
          <a:ln w="508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20345492">
            <a:off x="4602576" y="4357695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2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Marcador de contenido"/>
          <p:cNvSpPr>
            <a:spLocks noGrp="1"/>
          </p:cNvSpPr>
          <p:nvPr>
            <p:ph idx="1"/>
          </p:nvPr>
        </p:nvSpPr>
        <p:spPr>
          <a:xfrm>
            <a:off x="107950" y="549275"/>
            <a:ext cx="8883650" cy="5530850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 algn="ctr"/>
            <a:r>
              <a:rPr lang="gl-ES" sz="4000" b="1" dirty="0">
                <a:solidFill>
                  <a:schemeClr val="tx1"/>
                </a:solidFill>
              </a:rPr>
              <a:t>IMPORTANTE</a:t>
            </a:r>
          </a:p>
          <a:p>
            <a:pPr algn="ctr"/>
            <a:r>
              <a:rPr lang="gl-ES" sz="4000" dirty="0">
                <a:solidFill>
                  <a:schemeClr val="tx1"/>
                </a:solidFill>
              </a:rPr>
              <a:t>Comprobar que os teus datos sexan correctos e especialmente que o teu </a:t>
            </a:r>
            <a:r>
              <a:rPr lang="gl-ES" sz="4000" b="1" i="1" dirty="0">
                <a:solidFill>
                  <a:schemeClr val="tx1"/>
                </a:solidFill>
              </a:rPr>
              <a:t>CORREO ELECTRÓNICO sexa  o que empregas habitualmente (é o medio de contacto que utiliza a Oficina de Mobilidade)</a:t>
            </a:r>
            <a:endParaRPr lang="gl-ES" sz="4000" dirty="0">
              <a:solidFill>
                <a:schemeClr val="tx1"/>
              </a:solidFill>
            </a:endParaRPr>
          </a:p>
          <a:p>
            <a:pPr algn="ctr"/>
            <a:r>
              <a:rPr lang="gl-ES" sz="4000" dirty="0">
                <a:solidFill>
                  <a:schemeClr val="tx1"/>
                </a:solidFill>
              </a:rPr>
              <a:t>Seguinte pantalla: elixir o plan de estudos e a convocatoria de Erasmus</a:t>
            </a:r>
          </a:p>
          <a:p>
            <a:pPr algn="ctr"/>
            <a:endParaRPr lang="es-E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Solicitude</a:t>
            </a:r>
            <a:r>
              <a:rPr lang="es-ES" dirty="0"/>
              <a:t> na secretaría virtual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7" y="1556792"/>
            <a:ext cx="8454504" cy="4464496"/>
          </a:xfrm>
        </p:spPr>
      </p:pic>
      <p:sp>
        <p:nvSpPr>
          <p:cNvPr id="5" name="4 Flecha derecha"/>
          <p:cNvSpPr/>
          <p:nvPr/>
        </p:nvSpPr>
        <p:spPr>
          <a:xfrm rot="20345492">
            <a:off x="5347684" y="5581830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20345492">
            <a:off x="451140" y="4348366"/>
            <a:ext cx="2105383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6407" r="7467" b="6250"/>
          <a:stretch/>
        </p:blipFill>
        <p:spPr bwMode="auto">
          <a:xfrm>
            <a:off x="0" y="579462"/>
            <a:ext cx="9144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/>
              <a:t>IDIOMAS</a:t>
            </a:r>
          </a:p>
        </p:txBody>
      </p:sp>
      <p:sp>
        <p:nvSpPr>
          <p:cNvPr id="54274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472113"/>
          </a:xfrm>
        </p:spPr>
        <p:txBody>
          <a:bodyPr>
            <a:normAutofit/>
          </a:bodyPr>
          <a:lstStyle/>
          <a:p>
            <a:r>
              <a:rPr lang="gl-ES" sz="2300" dirty="0"/>
              <a:t>Consultar a listaxe de certificados aceptados no </a:t>
            </a:r>
            <a:r>
              <a:rPr lang="gl-ES" sz="2300" b="1" dirty="0"/>
              <a:t>anexo II </a:t>
            </a:r>
            <a:r>
              <a:rPr lang="gl-ES" sz="2300" dirty="0"/>
              <a:t>da convocatoria</a:t>
            </a:r>
          </a:p>
          <a:p>
            <a:r>
              <a:rPr lang="gl-ES" sz="2300" u="sng" dirty="0"/>
              <a:t>Mínimo</a:t>
            </a:r>
            <a:r>
              <a:rPr lang="gl-ES" sz="2300" dirty="0"/>
              <a:t>: certificado nivel </a:t>
            </a:r>
            <a:r>
              <a:rPr lang="gl-ES" sz="2300" b="1" dirty="0"/>
              <a:t>B1</a:t>
            </a:r>
            <a:r>
              <a:rPr lang="gl-ES" sz="2300" dirty="0"/>
              <a:t> na lingua de uso na universidade de acollida</a:t>
            </a:r>
          </a:p>
          <a:p>
            <a:r>
              <a:rPr lang="gl-ES" sz="2200" dirty="0"/>
              <a:t>Ter en conta requisitos adicionais asociados ás prazas no anexo I (e outros que poidan esixir as universidades, consultar as </a:t>
            </a:r>
            <a:r>
              <a:rPr lang="gl-ES" sz="2200" dirty="0" err="1"/>
              <a:t>webs</a:t>
            </a:r>
            <a:r>
              <a:rPr lang="gl-ES" sz="2200" dirty="0"/>
              <a:t> das universidades de destino)</a:t>
            </a:r>
          </a:p>
          <a:p>
            <a:r>
              <a:rPr lang="gl-ES" sz="2200" dirty="0"/>
              <a:t>Exención para: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Nacionais doutros países que teñan como lingua oficial algunha das esixidas na convocatoria (presentando pasaporte/DNI coa solicitude) 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Estudantes eximidos pola Resolución Reitoral do </a:t>
            </a:r>
            <a:r>
              <a:rPr lang="gl-ES" sz="1800" dirty="0"/>
              <a:t>05/06/2015</a:t>
            </a:r>
            <a:r>
              <a:rPr lang="gl-ES" altLang="gl-ES" sz="1800" dirty="0">
                <a:solidFill>
                  <a:schemeClr val="tx1"/>
                </a:solidFill>
              </a:rPr>
              <a:t> que regula o recoñecemento de niveis de coñecemento de idioma e acreditación do coñecemento de lingua estranxeira para a obtención de título de Grao.</a:t>
            </a:r>
          </a:p>
          <a:p>
            <a:pPr lvl="1"/>
            <a:r>
              <a:rPr lang="gl-ES" altLang="gl-ES" sz="1800" dirty="0">
                <a:solidFill>
                  <a:schemeClr val="tx1"/>
                </a:solidFill>
              </a:rPr>
              <a:t>Filoloxía (</a:t>
            </a:r>
            <a:r>
              <a:rPr lang="gl-ES" sz="1800" dirty="0"/>
              <a:t>12 créditos en materias de lingua instrumental)</a:t>
            </a:r>
            <a:endParaRPr lang="gl-ES" altLang="gl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3861048"/>
            <a:ext cx="8024969" cy="19057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4" y="1412776"/>
            <a:ext cx="7929584" cy="19587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344816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1791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Requisitos básicos</a:t>
            </a:r>
            <a:endParaRPr lang="es-ES" dirty="0"/>
          </a:p>
        </p:txBody>
      </p:sp>
      <p:sp>
        <p:nvSpPr>
          <p:cNvPr id="48130" name="3 Marcador de contenido"/>
          <p:cNvSpPr>
            <a:spLocks noGrp="1"/>
          </p:cNvSpPr>
          <p:nvPr>
            <p:ph idx="1"/>
          </p:nvPr>
        </p:nvSpPr>
        <p:spPr>
          <a:xfrm>
            <a:off x="0" y="1340769"/>
            <a:ext cx="8991600" cy="5517232"/>
          </a:xfrm>
        </p:spPr>
        <p:txBody>
          <a:bodyPr/>
          <a:lstStyle/>
          <a:p>
            <a:pPr indent="0">
              <a:buNone/>
            </a:pPr>
            <a:r>
              <a:rPr lang="gl-ES" altLang="gl-ES" sz="2400" dirty="0">
                <a:solidFill>
                  <a:schemeClr val="tx1"/>
                </a:solidFill>
              </a:rPr>
              <a:t>Segundo o </a:t>
            </a:r>
            <a:r>
              <a:rPr lang="gl-ES" altLang="gl-ES" sz="2400" b="1" dirty="0">
                <a:solidFill>
                  <a:schemeClr val="tx1"/>
                </a:solidFill>
                <a:hlinkClick r:id="rId2"/>
              </a:rPr>
              <a:t>Regulamento de intercambios interuniversitarios </a:t>
            </a:r>
            <a:r>
              <a:rPr lang="gl-ES" altLang="gl-ES" sz="2400" dirty="0">
                <a:solidFill>
                  <a:schemeClr val="tx1"/>
                </a:solidFill>
              </a:rPr>
              <a:t>da USC as convocatorias teñen en común os seguintes </a:t>
            </a:r>
            <a:r>
              <a:rPr lang="gl-ES" altLang="gl-ES" sz="2400" b="1" dirty="0">
                <a:solidFill>
                  <a:schemeClr val="tx1"/>
                </a:solidFill>
              </a:rPr>
              <a:t>requisitos</a:t>
            </a:r>
            <a:r>
              <a:rPr lang="gl-ES" altLang="gl-ES" sz="2400" dirty="0">
                <a:solidFill>
                  <a:schemeClr val="tx1"/>
                </a:solidFill>
              </a:rPr>
              <a:t>: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Estar matriculada/o na USC en estudos conducentes á obtención dun título oficial (inclusive ata o final da mobilidade)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Acreditar antes do remate do prazo de solicitude (29 decembro), o coñecemento da lingua de uso na universidade de acollida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Completar a solicitude en prazo e forma segundo indicado na convocatoria</a:t>
            </a:r>
          </a:p>
          <a:p>
            <a:pPr marL="171450" lvl="2" indent="0">
              <a:buNone/>
            </a:pPr>
            <a:r>
              <a:rPr lang="gl-ES" altLang="gl-ES" sz="1600" b="1" dirty="0">
                <a:solidFill>
                  <a:schemeClr val="tx1"/>
                </a:solidFill>
              </a:rPr>
              <a:t>Excluídos</a:t>
            </a:r>
            <a:r>
              <a:rPr lang="gl-ES" altLang="gl-ES" sz="1600" dirty="0">
                <a:solidFill>
                  <a:schemeClr val="tx1"/>
                </a:solidFill>
              </a:rPr>
              <a:t>: </a:t>
            </a:r>
          </a:p>
          <a:p>
            <a:pPr marL="400050" lvl="2"/>
            <a:r>
              <a:rPr lang="gl-ES" altLang="gl-ES" sz="1600" b="1" dirty="0">
                <a:solidFill>
                  <a:schemeClr val="tx1"/>
                </a:solidFill>
              </a:rPr>
              <a:t>Estudantado seleccionado en convocatorias anteriores que non presentase en forma ou prazo a renuncia á praza, agás razóns xustificadas </a:t>
            </a:r>
          </a:p>
          <a:p>
            <a:pPr marL="400050" lvl="2"/>
            <a:r>
              <a:rPr lang="gl-ES" altLang="gl-ES" sz="1600" b="1" dirty="0" err="1">
                <a:solidFill>
                  <a:schemeClr val="tx1"/>
                </a:solidFill>
              </a:rPr>
              <a:t>Estudantado</a:t>
            </a:r>
            <a:r>
              <a:rPr lang="gl-ES" altLang="gl-ES" sz="1600" b="1" dirty="0">
                <a:solidFill>
                  <a:schemeClr val="tx1"/>
                </a:solidFill>
              </a:rPr>
              <a:t> internacional matriculado na USC en virtude doutros convenios ou programas de mobilidade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8073" r="8639" b="8333"/>
          <a:stretch/>
        </p:blipFill>
        <p:spPr bwMode="auto">
          <a:xfrm>
            <a:off x="-36512" y="44624"/>
            <a:ext cx="9180512" cy="59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2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0937" r="8639" b="8594"/>
          <a:stretch/>
        </p:blipFill>
        <p:spPr bwMode="auto">
          <a:xfrm>
            <a:off x="35768" y="25946"/>
            <a:ext cx="9124308" cy="534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95536" y="4221088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9360262">
            <a:off x="4623540" y="401610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568373E-066A-4D37-B117-E6251FAB38DF}"/>
              </a:ext>
            </a:extLst>
          </p:cNvPr>
          <p:cNvSpPr txBox="1"/>
          <p:nvPr/>
        </p:nvSpPr>
        <p:spPr>
          <a:xfrm>
            <a:off x="179512" y="55892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>
                <a:solidFill>
                  <a:srgbClr val="0070C0"/>
                </a:solidFill>
              </a:rPr>
              <a:t>Unha</a:t>
            </a:r>
            <a:r>
              <a:rPr lang="es-ES" dirty="0">
                <a:solidFill>
                  <a:srgbClr val="0070C0"/>
                </a:solidFill>
              </a:rPr>
              <a:t> vez cargados todos os idiomas que se </a:t>
            </a:r>
            <a:r>
              <a:rPr lang="es-ES" dirty="0" err="1">
                <a:solidFill>
                  <a:srgbClr val="0070C0"/>
                </a:solidFill>
              </a:rPr>
              <a:t>queira</a:t>
            </a:r>
            <a:r>
              <a:rPr lang="es-ES" dirty="0">
                <a:solidFill>
                  <a:srgbClr val="0070C0"/>
                </a:solidFill>
              </a:rPr>
              <a:t> acreditar </a:t>
            </a:r>
            <a:r>
              <a:rPr lang="es-ES" dirty="0" err="1">
                <a:solidFill>
                  <a:srgbClr val="0070C0"/>
                </a:solidFill>
              </a:rPr>
              <a:t>hai</a:t>
            </a:r>
            <a:r>
              <a:rPr lang="es-ES" dirty="0">
                <a:solidFill>
                  <a:srgbClr val="0070C0"/>
                </a:solidFill>
              </a:rPr>
              <a:t> que </a:t>
            </a:r>
            <a:r>
              <a:rPr lang="es-ES" dirty="0" err="1">
                <a:solidFill>
                  <a:srgbClr val="0070C0"/>
                </a:solidFill>
              </a:rPr>
              <a:t>premer</a:t>
            </a:r>
            <a:r>
              <a:rPr lang="es-ES" dirty="0">
                <a:solidFill>
                  <a:srgbClr val="0070C0"/>
                </a:solidFill>
              </a:rPr>
              <a:t> o botón de finalizar</a:t>
            </a:r>
          </a:p>
        </p:txBody>
      </p:sp>
    </p:spTree>
    <p:extLst>
      <p:ext uri="{BB962C8B-B14F-4D97-AF65-F5344CB8AC3E}">
        <p14:creationId xmlns:p14="http://schemas.microsoft.com/office/powerpoint/2010/main" val="378976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Selección de </a:t>
            </a:r>
            <a:r>
              <a:rPr lang="es-ES" dirty="0" err="1"/>
              <a:t>conta</a:t>
            </a:r>
            <a:r>
              <a:rPr lang="es-ES" dirty="0"/>
              <a:t> bancaria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92686"/>
            <a:ext cx="8332055" cy="4916634"/>
          </a:xfrm>
        </p:spPr>
      </p:pic>
    </p:spTree>
    <p:extLst>
      <p:ext uri="{BB962C8B-B14F-4D97-AF65-F5344CB8AC3E}">
        <p14:creationId xmlns:p14="http://schemas.microsoft.com/office/powerpoint/2010/main" val="351993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Cambio na </a:t>
            </a:r>
            <a:r>
              <a:rPr lang="es-ES" dirty="0" err="1"/>
              <a:t>conta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(se non </a:t>
            </a:r>
            <a:r>
              <a:rPr lang="es-ES" dirty="0" err="1"/>
              <a:t>queres</a:t>
            </a:r>
            <a:r>
              <a:rPr lang="es-ES" dirty="0"/>
              <a:t> a da matricula)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4" y="1554162"/>
            <a:ext cx="8525886" cy="5106014"/>
          </a:xfrm>
        </p:spPr>
      </p:pic>
    </p:spTree>
    <p:extLst>
      <p:ext uri="{BB962C8B-B14F-4D97-AF65-F5344CB8AC3E}">
        <p14:creationId xmlns:p14="http://schemas.microsoft.com/office/powerpoint/2010/main" val="247426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A3E73B7-EE2E-40D4-B117-B5A782B23037}"/>
              </a:ext>
            </a:extLst>
          </p:cNvPr>
          <p:cNvSpPr txBox="1"/>
          <p:nvPr/>
        </p:nvSpPr>
        <p:spPr>
          <a:xfrm>
            <a:off x="611560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Franklin Gothic Medium" panose="020B0603020102020204" pitchFamily="34" charset="0"/>
              </a:rPr>
              <a:t>MOI  IMPORTANTE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8406A81-BAC1-444C-9B96-0F33AE2945B0}"/>
              </a:ext>
            </a:extLst>
          </p:cNvPr>
          <p:cNvSpPr txBox="1"/>
          <p:nvPr/>
        </p:nvSpPr>
        <p:spPr>
          <a:xfrm>
            <a:off x="611560" y="1916832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ESQUEZAS PREMER O BOTÓN DE FINALIZAR A SOLICITUDE E GARDAR O XUSTIFICANTE DA SOLICITUDE REALIZADA</a:t>
            </a:r>
          </a:p>
        </p:txBody>
      </p:sp>
    </p:spTree>
    <p:extLst>
      <p:ext uri="{BB962C8B-B14F-4D97-AF65-F5344CB8AC3E}">
        <p14:creationId xmlns:p14="http://schemas.microsoft.com/office/powerpoint/2010/main" val="346952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68"/>
            <a:ext cx="9144000" cy="60378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O proceso de selección: Fase I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25621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1313" indent="-339725" algn="ctr">
              <a:spcBef>
                <a:spcPts val="5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Dúas fases: 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Selección previa</a:t>
            </a:r>
            <a:r>
              <a:rPr lang="gl-E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gl-ES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asignación de destino</a:t>
            </a:r>
          </a:p>
          <a:p>
            <a:pPr marL="341313" indent="-339725">
              <a:spcBef>
                <a:spcPts val="500"/>
              </a:spcBef>
              <a:buClr>
                <a:srgbClr val="92D050"/>
              </a:buCl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b="1" dirty="0">
                <a:solidFill>
                  <a:schemeClr val="accent2">
                    <a:lumMod val="75000"/>
                  </a:schemeClr>
                </a:solidFill>
              </a:rPr>
              <a:t>Selección previa (OFICINA DE MOBILIDADE) </a:t>
            </a:r>
            <a:r>
              <a:rPr lang="gl-ES" altLang="gl-ES" sz="2400" dirty="0">
                <a:solidFill>
                  <a:schemeClr val="tx1"/>
                </a:solidFill>
              </a:rPr>
              <a:t>na que se exclúen as/os candidatas/os que non cumpren os requisitos formais, académicos ou lingüísticos: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Non ter aceptada outra mobilidade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Non ter penalización por renuncia fóra de prazo en convocatorias de mobilidade anteriores.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Ter superado o mínimo de créditos a 31/10/2023</a:t>
            </a:r>
          </a:p>
          <a:p>
            <a:pPr marL="739775" lvl="1" indent="-282575">
              <a:spcBef>
                <a:spcPts val="450"/>
              </a:spcBef>
              <a:buClr>
                <a:srgbClr val="003366"/>
              </a:buClr>
              <a:buSzPct val="75000"/>
              <a:buFont typeface="Arial" charset="0"/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gl-ES" altLang="gl-ES" sz="2400" dirty="0">
                <a:solidFill>
                  <a:schemeClr val="tx1"/>
                </a:solidFill>
              </a:rPr>
              <a:t>Acreditar como mínimo nivel B1 na lingua do país de acollida ou superar cun “apto” a proba B1-A do CLM. </a:t>
            </a:r>
          </a:p>
          <a:p>
            <a:pPr marL="739775" lvl="1" indent="-282575">
              <a:spcBef>
                <a:spcPts val="45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gl-ES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estudantADO</a:t>
            </a:r>
            <a:r>
              <a:rPr lang="es-ES" dirty="0"/>
              <a:t> de </a:t>
            </a:r>
            <a:r>
              <a:rPr lang="es-ES" dirty="0" err="1"/>
              <a:t>dobre</a:t>
            </a:r>
            <a:r>
              <a:rPr lang="es-ES" dirty="0"/>
              <a:t> grao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11349"/>
            <a:ext cx="8686800" cy="4525963"/>
          </a:xfrm>
        </p:spPr>
        <p:txBody>
          <a:bodyPr/>
          <a:lstStyle/>
          <a:p>
            <a:r>
              <a:rPr lang="es-ES" dirty="0"/>
              <a:t>Este </a:t>
            </a:r>
            <a:r>
              <a:rPr lang="es-ES" dirty="0" err="1"/>
              <a:t>estudantado</a:t>
            </a:r>
            <a:r>
              <a:rPr lang="es-ES" dirty="0"/>
              <a:t> </a:t>
            </a:r>
            <a:r>
              <a:rPr lang="es-ES" dirty="0" err="1"/>
              <a:t>sairá</a:t>
            </a:r>
            <a:r>
              <a:rPr lang="es-ES" dirty="0"/>
              <a:t> na </a:t>
            </a:r>
            <a:r>
              <a:rPr lang="es-ES" dirty="0" err="1"/>
              <a:t>listaxe</a:t>
            </a:r>
            <a:r>
              <a:rPr lang="es-ES" dirty="0"/>
              <a:t> provisional asignado </a:t>
            </a:r>
            <a:r>
              <a:rPr lang="es-ES" dirty="0" err="1"/>
              <a:t>ao</a:t>
            </a:r>
            <a:r>
              <a:rPr lang="es-ES" dirty="0"/>
              <a:t> centro coordinador do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dobre</a:t>
            </a:r>
            <a:r>
              <a:rPr lang="es-ES" dirty="0"/>
              <a:t> grao. No caso de que </a:t>
            </a:r>
            <a:r>
              <a:rPr lang="es-ES" dirty="0" err="1"/>
              <a:t>desexe</a:t>
            </a:r>
            <a:r>
              <a:rPr lang="es-ES" dirty="0"/>
              <a:t> non optar </a:t>
            </a:r>
            <a:r>
              <a:rPr lang="es-ES" dirty="0" err="1"/>
              <a:t>ás</a:t>
            </a:r>
            <a:r>
              <a:rPr lang="es-ES" dirty="0"/>
              <a:t> prazas dese centro </a:t>
            </a:r>
            <a:r>
              <a:rPr lang="es-ES" dirty="0" err="1"/>
              <a:t>senón</a:t>
            </a:r>
            <a:r>
              <a:rPr lang="es-ES" dirty="0"/>
              <a:t> as do </a:t>
            </a:r>
            <a:r>
              <a:rPr lang="es-ES" dirty="0" err="1"/>
              <a:t>outro</a:t>
            </a:r>
            <a:r>
              <a:rPr lang="es-ES" dirty="0"/>
              <a:t> </a:t>
            </a:r>
            <a:r>
              <a:rPr lang="es-ES" dirty="0" err="1"/>
              <a:t>terá</a:t>
            </a:r>
            <a:r>
              <a:rPr lang="es-ES" dirty="0"/>
              <a:t> que </a:t>
            </a:r>
            <a:r>
              <a:rPr lang="es-ES" dirty="0" err="1"/>
              <a:t>comunicalo</a:t>
            </a:r>
            <a:r>
              <a:rPr lang="es-ES" dirty="0"/>
              <a:t> á Oficina de Mobilidade </a:t>
            </a:r>
            <a:r>
              <a:rPr lang="es-ES" b="1" dirty="0"/>
              <a:t>no </a:t>
            </a:r>
            <a:r>
              <a:rPr lang="es-ES" b="1" dirty="0" err="1"/>
              <a:t>prazo</a:t>
            </a:r>
            <a:r>
              <a:rPr lang="es-ES" b="1" dirty="0"/>
              <a:t> de</a:t>
            </a:r>
            <a:r>
              <a:rPr lang="es-ES" dirty="0"/>
              <a:t> </a:t>
            </a:r>
            <a:r>
              <a:rPr lang="es-ES" b="1" dirty="0"/>
              <a:t>5 días de </a:t>
            </a:r>
            <a:r>
              <a:rPr lang="es-ES" b="1" dirty="0" err="1"/>
              <a:t>reclamacións</a:t>
            </a:r>
            <a:r>
              <a:rPr lang="es-ES" b="1" dirty="0"/>
              <a:t> e </a:t>
            </a:r>
            <a:r>
              <a:rPr lang="es-ES" b="1" dirty="0" err="1"/>
              <a:t>rectificacións</a:t>
            </a:r>
            <a:r>
              <a:rPr lang="es-ES" dirty="0"/>
              <a:t>. Na </a:t>
            </a:r>
            <a:r>
              <a:rPr lang="es-ES" dirty="0" err="1"/>
              <a:t>listaxe</a:t>
            </a:r>
            <a:r>
              <a:rPr lang="es-ES" dirty="0"/>
              <a:t> definitiva </a:t>
            </a:r>
            <a:r>
              <a:rPr lang="es-ES" dirty="0" err="1"/>
              <a:t>sairá</a:t>
            </a:r>
            <a:r>
              <a:rPr lang="es-ES" dirty="0"/>
              <a:t> asignado </a:t>
            </a:r>
            <a:r>
              <a:rPr lang="es-ES" dirty="0" err="1"/>
              <a:t>ao</a:t>
            </a:r>
            <a:r>
              <a:rPr lang="es-ES" dirty="0"/>
              <a:t> centro </a:t>
            </a:r>
            <a:r>
              <a:rPr lang="es-ES" dirty="0" err="1"/>
              <a:t>elixido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80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O proceso de selección: Fase II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536132"/>
          </a:xfrm>
        </p:spPr>
        <p:txBody>
          <a:bodyPr>
            <a:normAutofit/>
          </a:bodyPr>
          <a:lstStyle/>
          <a:p>
            <a:pPr algn="just"/>
            <a:r>
              <a:rPr lang="gl-ES" altLang="gl-E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 centro convocará ao seu </a:t>
            </a:r>
            <a:r>
              <a:rPr lang="gl-ES" altLang="gl-ES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altLang="gl-E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para a asignación de destinos</a:t>
            </a:r>
          </a:p>
          <a:p>
            <a:pPr algn="just"/>
            <a:r>
              <a:rPr lang="gl-E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moi importante que o alumnado se informe sobre a oferta académica das universidades de destino que lle interesan, dos posibles requisitos de idioma, títulos, requisitos académicos etc., antes de acudir á reunión de asignación de destinos</a:t>
            </a:r>
          </a:p>
          <a:p>
            <a:pPr algn="just"/>
            <a:endParaRPr lang="gl-ES" altLang="gl-E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DESTINOS / UNIVERSIDADE DE ACOLLIDA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971181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</a:rPr>
              <a:t>ERASMUS+</a:t>
            </a:r>
          </a:p>
          <a:p>
            <a:r>
              <a:rPr lang="gl-ES" dirty="0"/>
              <a:t>Convenios entre facultades (e </a:t>
            </a:r>
            <a:r>
              <a:rPr lang="gl-ES" dirty="0" err="1"/>
              <a:t>mestrados</a:t>
            </a:r>
            <a:r>
              <a:rPr lang="gl-ES" dirty="0"/>
              <a:t>), especificando áreas de estudo</a:t>
            </a:r>
          </a:p>
          <a:p>
            <a:r>
              <a:rPr lang="gl-ES" dirty="0"/>
              <a:t>Listaxe dispoñible no anexo I da convocatoria</a:t>
            </a:r>
          </a:p>
          <a:p>
            <a:r>
              <a:rPr lang="gl-ES" dirty="0"/>
              <a:t>Non se pode optar a destinos doutra facultade ou escola que non sexa a propia (nin doutro </a:t>
            </a:r>
            <a:r>
              <a:rPr lang="gl-ES" dirty="0" err="1"/>
              <a:t>mestrado</a:t>
            </a:r>
            <a:r>
              <a:rPr lang="gl-ES" dirty="0"/>
              <a:t>)</a:t>
            </a:r>
          </a:p>
          <a:p>
            <a:r>
              <a:rPr lang="gl-ES" b="1" dirty="0">
                <a:solidFill>
                  <a:srgbClr val="FF0000"/>
                </a:solidFill>
              </a:rPr>
              <a:t>O idioma que figura é o mínimo esixido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Requisitos ERASMUS+</a:t>
            </a:r>
            <a:endParaRPr lang="es-ES" dirty="0"/>
          </a:p>
        </p:txBody>
      </p:sp>
      <p:sp>
        <p:nvSpPr>
          <p:cNvPr id="48130" name="3 Marcador de contenido"/>
          <p:cNvSpPr>
            <a:spLocks noGrp="1"/>
          </p:cNvSpPr>
          <p:nvPr>
            <p:ph idx="1"/>
          </p:nvPr>
        </p:nvSpPr>
        <p:spPr>
          <a:xfrm>
            <a:off x="251520" y="1457449"/>
            <a:ext cx="8686800" cy="5283919"/>
          </a:xfrm>
        </p:spPr>
        <p:txBody>
          <a:bodyPr/>
          <a:lstStyle/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 un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15% de créditos da titulación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superados a 31/10/2023.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aceptación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doutra praza de mobilidade noutros programas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curso 24/25 descarta ao alumnado para optar a unha mobilidade Erasmus no mesmo curso, excepto se é para semestres distintos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gl-ES" sz="2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 xa foi beneficiario dunha mobilidade Erasmus poderá ser beneficiario dunha </a:t>
            </a:r>
            <a:r>
              <a:rPr lang="gl-E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segunda mobilidade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Erasmus, co límite de 12 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 24 en Medicina, Odontoloxía, Farmacia e Veterinaria) 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meses totais de estadía (incluíndo </a:t>
            </a:r>
            <a:r>
              <a:rPr lang="gl-ES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 Prácticas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gl-ES" sz="2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estudantado</a:t>
            </a:r>
            <a:r>
              <a:rPr lang="gl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poderá solicitar unha mobilidade de estudos e unha mobilidade de prácticas Erasmus no mesmo curso académico, 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pero </a:t>
            </a:r>
            <a:r>
              <a:rPr lang="gl-ES" sz="2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para realizalas de forma simultánea, senón consecutivamente</a:t>
            </a:r>
            <a:r>
              <a:rPr lang="gl-ES" sz="2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gl-ES" altLang="gl-E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O proceso de selección</a:t>
            </a:r>
          </a:p>
        </p:txBody>
      </p:sp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830816" cy="5256212"/>
          </a:xfrm>
        </p:spPr>
        <p:txBody>
          <a:bodyPr>
            <a:normAutofit/>
          </a:bodyPr>
          <a:lstStyle/>
          <a:p>
            <a:pPr algn="just"/>
            <a:r>
              <a:rPr lang="gl-ES" altLang="gl-ES" sz="2400" b="1" dirty="0">
                <a:solidFill>
                  <a:schemeClr val="accent2">
                    <a:lumMod val="75000"/>
                  </a:schemeClr>
                </a:solidFill>
              </a:rPr>
              <a:t>Asignación de destinos: </a:t>
            </a:r>
            <a:r>
              <a:rPr lang="gl-ES" altLang="gl-ES" sz="2400" dirty="0">
                <a:solidFill>
                  <a:schemeClr val="tx1"/>
                </a:solidFill>
              </a:rPr>
              <a:t>O alumnado será seleccionado en virtude dun procedemento público de concorrencia competitiva, de acordo cos principios de igualdade, mérito, capacidade e publicidade</a:t>
            </a:r>
          </a:p>
          <a:p>
            <a:r>
              <a:rPr lang="gl-ES" altLang="gl-ES" sz="2400" dirty="0">
                <a:solidFill>
                  <a:schemeClr val="tx1"/>
                </a:solidFill>
              </a:rPr>
              <a:t>Terase en conta:</a:t>
            </a:r>
          </a:p>
          <a:p>
            <a:pPr lvl="1"/>
            <a:r>
              <a:rPr lang="gl-ES" altLang="gl-ES" sz="2400" dirty="0">
                <a:solidFill>
                  <a:srgbClr val="FF0000"/>
                </a:solidFill>
              </a:rPr>
              <a:t>a nota media do expediente académico a data </a:t>
            </a:r>
            <a:r>
              <a:rPr lang="gl-ES" altLang="gl-ES" sz="2400" b="1" dirty="0">
                <a:solidFill>
                  <a:srgbClr val="FF0000"/>
                </a:solidFill>
              </a:rPr>
              <a:t>31/10/2023</a:t>
            </a:r>
          </a:p>
          <a:p>
            <a:pPr lvl="1"/>
            <a:r>
              <a:rPr lang="gl-ES" altLang="gl-ES" sz="2400" dirty="0">
                <a:solidFill>
                  <a:schemeClr val="tx1"/>
                </a:solidFill>
              </a:rPr>
              <a:t>a adecuación ao programa de intercambio, e </a:t>
            </a:r>
          </a:p>
          <a:p>
            <a:pPr lvl="1"/>
            <a:r>
              <a:rPr lang="gl-ES" altLang="gl-ES" sz="2400" dirty="0">
                <a:solidFill>
                  <a:schemeClr val="tx1"/>
                </a:solidFill>
              </a:rPr>
              <a:t>as competencias lingüísticas acreditadas na solicitude da/o estudante, non podendo asignar prazas que requiran B2 ou C1 a estudantes que non os acreditasen na súa solicitude.</a:t>
            </a:r>
          </a:p>
          <a:p>
            <a:pPr algn="just"/>
            <a:r>
              <a:rPr lang="gl-ES" altLang="gl-ES" sz="2000" dirty="0">
                <a:solidFill>
                  <a:schemeClr val="tx1"/>
                </a:solidFill>
              </a:rPr>
              <a:t>NON HABERÁ LISTAXES DE RESERVA, nin asignación de prazas alternativas despois da publicación da listaxe definitiva pola Oficina de Mobilidade</a:t>
            </a:r>
          </a:p>
        </p:txBody>
      </p:sp>
    </p:spTree>
    <p:extLst>
      <p:ext uri="{BB962C8B-B14F-4D97-AF65-F5344CB8AC3E}">
        <p14:creationId xmlns:p14="http://schemas.microsoft.com/office/powerpoint/2010/main" val="308169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OBRIGAS DO ALUMNADO (I)</a:t>
            </a:r>
            <a:endParaRPr lang="es-ES" dirty="0"/>
          </a:p>
        </p:txBody>
      </p:sp>
      <p:sp>
        <p:nvSpPr>
          <p:cNvPr id="50178" name="3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544914"/>
          </a:xfrm>
        </p:spPr>
        <p:txBody>
          <a:bodyPr>
            <a:noAutofit/>
          </a:bodyPr>
          <a:lstStyle/>
          <a:p>
            <a:r>
              <a:rPr lang="gl-ES" altLang="gl-ES" sz="2500" dirty="0">
                <a:solidFill>
                  <a:schemeClr val="tx1"/>
                </a:solidFill>
              </a:rPr>
              <a:t>Unha vez seleccionado, </a:t>
            </a:r>
            <a:r>
              <a:rPr lang="gl-ES" altLang="gl-ES" sz="2500" u="sng" dirty="0">
                <a:solidFill>
                  <a:schemeClr val="tx1"/>
                </a:solidFill>
              </a:rPr>
              <a:t>aceptar ou rexeitar</a:t>
            </a:r>
            <a:r>
              <a:rPr lang="gl-ES" altLang="gl-ES" sz="2500" dirty="0">
                <a:solidFill>
                  <a:schemeClr val="tx1"/>
                </a:solidFill>
              </a:rPr>
              <a:t> a mobilidade na forma e no prazo segundo o indicado na convocatoria </a:t>
            </a:r>
          </a:p>
          <a:p>
            <a:r>
              <a:rPr lang="gl-ES" altLang="gl-ES" sz="2500" dirty="0">
                <a:solidFill>
                  <a:schemeClr val="tx1"/>
                </a:solidFill>
              </a:rPr>
              <a:t>Poñerse en contacto co/a </a:t>
            </a:r>
            <a:r>
              <a:rPr lang="gl-ES" altLang="gl-ES" sz="2500" u="sng" dirty="0">
                <a:solidFill>
                  <a:schemeClr val="tx1"/>
                </a:solidFill>
              </a:rPr>
              <a:t>coordinador/a académico/a</a:t>
            </a:r>
            <a:r>
              <a:rPr lang="gl-ES" altLang="gl-ES" sz="2500" dirty="0">
                <a:solidFill>
                  <a:schemeClr val="tx1"/>
                </a:solidFill>
              </a:rPr>
              <a:t> correspondente no  seu centro para asesorarse sobre as materias para incluír no acordo</a:t>
            </a:r>
          </a:p>
          <a:p>
            <a:r>
              <a:rPr lang="gl-ES" altLang="gl-ES" sz="2500" dirty="0">
                <a:solidFill>
                  <a:schemeClr val="tx1"/>
                </a:solidFill>
              </a:rPr>
              <a:t>Formalizar un </a:t>
            </a:r>
            <a:r>
              <a:rPr lang="gl-ES" altLang="gl-ES" sz="2500" u="sng" dirty="0">
                <a:solidFill>
                  <a:schemeClr val="tx1"/>
                </a:solidFill>
              </a:rPr>
              <a:t>acordo de estudos en liña </a:t>
            </a:r>
            <a:r>
              <a:rPr lang="gl-ES" altLang="gl-ES" sz="2500" dirty="0">
                <a:solidFill>
                  <a:schemeClr val="tx1"/>
                </a:solidFill>
              </a:rPr>
              <a:t>a través da plataforma OLA 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https://learning-agreement.eu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gl-ES" altLang="gl-ES" sz="2500" dirty="0">
              <a:solidFill>
                <a:schemeClr val="tx1"/>
              </a:solidFill>
            </a:endParaRPr>
          </a:p>
          <a:p>
            <a:r>
              <a:rPr lang="gl-ES" altLang="gl-ES" sz="2500" dirty="0">
                <a:solidFill>
                  <a:schemeClr val="tx1"/>
                </a:solidFill>
              </a:rPr>
              <a:t>Realizar na </a:t>
            </a:r>
            <a:r>
              <a:rPr lang="gl-ES" altLang="gl-ES" sz="2500" b="1" u="sng" dirty="0">
                <a:solidFill>
                  <a:srgbClr val="00B050"/>
                </a:solidFill>
              </a:rPr>
              <a:t>universidade de destino </a:t>
            </a:r>
            <a:r>
              <a:rPr lang="gl-ES" altLang="gl-ES" sz="2500" dirty="0">
                <a:solidFill>
                  <a:schemeClr val="tx1"/>
                </a:solidFill>
              </a:rPr>
              <a:t>os </a:t>
            </a:r>
            <a:r>
              <a:rPr lang="gl-ES" altLang="gl-ES" sz="2500" u="sng" dirty="0">
                <a:solidFill>
                  <a:schemeClr val="tx1"/>
                </a:solidFill>
              </a:rPr>
              <a:t>trámites</a:t>
            </a:r>
            <a:r>
              <a:rPr lang="gl-ES" altLang="gl-ES" sz="2500" dirty="0">
                <a:solidFill>
                  <a:schemeClr val="tx1"/>
                </a:solidFill>
              </a:rPr>
              <a:t> administrativos que esta determine, por exemplo, formularios de inscrición, reserva de residencia etc., na forma e no prazo indicado pola universidade de destino</a:t>
            </a:r>
          </a:p>
        </p:txBody>
      </p:sp>
    </p:spTree>
    <p:extLst>
      <p:ext uri="{BB962C8B-B14F-4D97-AF65-F5344CB8AC3E}">
        <p14:creationId xmlns:p14="http://schemas.microsoft.com/office/powerpoint/2010/main" val="3079841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OBRIGAS DO ALUMNADO (II)</a:t>
            </a:r>
            <a:endParaRPr lang="es-ES" dirty="0"/>
          </a:p>
        </p:txBody>
      </p:sp>
      <p:sp>
        <p:nvSpPr>
          <p:cNvPr id="50178" name="3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544914"/>
          </a:xfrm>
        </p:spPr>
        <p:txBody>
          <a:bodyPr>
            <a:normAutofit/>
          </a:bodyPr>
          <a:lstStyle/>
          <a:p>
            <a:r>
              <a:rPr lang="gl-ES" altLang="gl-ES" sz="2600" dirty="0">
                <a:solidFill>
                  <a:schemeClr val="tx1"/>
                </a:solidFill>
              </a:rPr>
              <a:t>Realizar a </a:t>
            </a:r>
            <a:r>
              <a:rPr lang="gl-ES" altLang="gl-ES" sz="2600" b="1" u="sng" dirty="0">
                <a:solidFill>
                  <a:srgbClr val="00B050"/>
                </a:solidFill>
              </a:rPr>
              <a:t>matrícula</a:t>
            </a:r>
            <a:r>
              <a:rPr lang="gl-ES" altLang="gl-ES" sz="2600" dirty="0">
                <a:solidFill>
                  <a:schemeClr val="tx1"/>
                </a:solidFill>
              </a:rPr>
              <a:t> na USC nos prazos ordinarios, polo total dos créditos ECTS que figuran no acordo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Aboar, xunto coa matrícula, o </a:t>
            </a:r>
            <a:r>
              <a:rPr lang="gl-ES" altLang="gl-ES" sz="2600" u="sng" dirty="0">
                <a:solidFill>
                  <a:schemeClr val="tx1"/>
                </a:solidFill>
              </a:rPr>
              <a:t>seguro obrigatorio </a:t>
            </a:r>
            <a:r>
              <a:rPr lang="gl-ES" altLang="gl-ES" sz="2600" dirty="0">
                <a:solidFill>
                  <a:schemeClr val="tx1"/>
                </a:solidFill>
              </a:rPr>
              <a:t>de accidentes e asistencia en viaxe para estudantes que dispón a USC (17,50 euros </a:t>
            </a:r>
            <a:r>
              <a:rPr lang="gl-ES" altLang="gl-ES" sz="2600" dirty="0" err="1">
                <a:solidFill>
                  <a:schemeClr val="tx1"/>
                </a:solidFill>
              </a:rPr>
              <a:t>aprox</a:t>
            </a:r>
            <a:r>
              <a:rPr lang="gl-ES" altLang="gl-ES" sz="2600" dirty="0">
                <a:solidFill>
                  <a:schemeClr val="tx1"/>
                </a:solidFill>
              </a:rPr>
              <a:t>.)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Proporcionar á Oficina de Mobilidade todos os </a:t>
            </a:r>
            <a:r>
              <a:rPr lang="gl-ES" altLang="gl-ES" sz="2600" u="sng" dirty="0">
                <a:solidFill>
                  <a:schemeClr val="tx1"/>
                </a:solidFill>
              </a:rPr>
              <a:t>documentos</a:t>
            </a:r>
            <a:r>
              <a:rPr lang="gl-ES" altLang="gl-ES" sz="2600" dirty="0">
                <a:solidFill>
                  <a:schemeClr val="tx1"/>
                </a:solidFill>
              </a:rPr>
              <a:t> requiridos na convocatoria nos prazos estipulados </a:t>
            </a:r>
          </a:p>
          <a:p>
            <a:r>
              <a:rPr lang="gl-ES" altLang="gl-ES" sz="2600" dirty="0">
                <a:solidFill>
                  <a:schemeClr val="tx1"/>
                </a:solidFill>
              </a:rPr>
              <a:t>Realizar os estudos no destino e regresar cunha </a:t>
            </a:r>
            <a:r>
              <a:rPr lang="gl-ES" altLang="gl-ES" sz="2600" u="sng" dirty="0">
                <a:solidFill>
                  <a:schemeClr val="tx1"/>
                </a:solidFill>
              </a:rPr>
              <a:t>cualificación</a:t>
            </a:r>
            <a:r>
              <a:rPr lang="gl-ES" altLang="gl-ES" sz="2600" dirty="0">
                <a:solidFill>
                  <a:schemeClr val="tx1"/>
                </a:solidFill>
              </a:rPr>
              <a:t> (superado ou suspenso)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ACORDO DE ESTUDOS EN LIÑA (OLA)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733256"/>
          </a:xfrm>
        </p:spPr>
        <p:txBody>
          <a:bodyPr>
            <a:normAutofit fontScale="92500" lnSpcReduction="20000"/>
          </a:bodyPr>
          <a:lstStyle/>
          <a:p>
            <a:r>
              <a:rPr lang="gl-ES" altLang="gl-ES" sz="2000" dirty="0">
                <a:solidFill>
                  <a:schemeClr val="tx1"/>
                </a:solidFill>
              </a:rPr>
              <a:t>Formalizar un </a:t>
            </a:r>
            <a:r>
              <a:rPr lang="gl-ES" altLang="gl-ES" sz="2000" u="sng" dirty="0">
                <a:solidFill>
                  <a:schemeClr val="tx1"/>
                </a:solidFill>
              </a:rPr>
              <a:t>acordo de estudos en liña </a:t>
            </a:r>
            <a:r>
              <a:rPr lang="gl-ES" altLang="gl-ES" sz="2000" dirty="0">
                <a:solidFill>
                  <a:schemeClr val="tx1"/>
                </a:solidFill>
              </a:rPr>
              <a:t>a través da plataforma OLA  </a:t>
            </a: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https://learning-agreement.eu</a:t>
            </a: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gl-ES" altLang="gl-ES" sz="2000" dirty="0">
                <a:solidFill>
                  <a:schemeClr val="tx1"/>
                </a:solidFill>
              </a:rPr>
              <a:t>Facilitáraselle ao </a:t>
            </a:r>
            <a:r>
              <a:rPr lang="gl-ES" altLang="gl-ES" sz="2000" dirty="0" err="1">
                <a:solidFill>
                  <a:schemeClr val="tx1"/>
                </a:solidFill>
              </a:rPr>
              <a:t>estudantado</a:t>
            </a:r>
            <a:r>
              <a:rPr lang="gl-ES" altLang="gl-ES" sz="2000" dirty="0">
                <a:solidFill>
                  <a:schemeClr val="tx1"/>
                </a:solidFill>
              </a:rPr>
              <a:t> seleccionado no seu debido momento un manual coas instrucións de como cubrir o acordo de estudos en liña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2000" b="1" u="sng" dirty="0">
                <a:solidFill>
                  <a:schemeClr val="tx1"/>
                </a:solidFill>
              </a:rPr>
              <a:t>O acordo de estudos en liña será DEFINITIVO E VINCULANTE</a:t>
            </a:r>
            <a:r>
              <a:rPr lang="gl-ES" sz="2000" u="sng" dirty="0">
                <a:solidFill>
                  <a:schemeClr val="tx1"/>
                </a:solidFill>
              </a:rPr>
              <a:t> </a:t>
            </a:r>
            <a:r>
              <a:rPr lang="gl-ES" sz="2000" dirty="0">
                <a:solidFill>
                  <a:schemeClr val="tx1"/>
                </a:solidFill>
              </a:rPr>
              <a:t>cando estea asinado pola/o estudante, pola USC e pola universidade de destino e sempre que se cumpran os requisitos establecidos para o programa de intercambio, o plan de estudos da titulación da/o estudante e as normas de matrícula e permanencia da USC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2000" u="sng" dirty="0">
                <a:solidFill>
                  <a:schemeClr val="tx1"/>
                </a:solidFill>
              </a:rPr>
              <a:t>Non poderá modificarse ata o primeiro mes da estadía.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gl-ES" sz="1600" b="1" dirty="0">
                <a:solidFill>
                  <a:schemeClr val="tx1"/>
                </a:solidFill>
              </a:rPr>
              <a:t>REQUISITOS DE CRÉDITOS NA USC (MÍN. E MÁX.)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1600" b="1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2000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gl-ES" sz="2000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gl-ES" sz="2000" dirty="0">
                <a:solidFill>
                  <a:srgbClr val="FF0000"/>
                </a:solidFill>
              </a:rPr>
              <a:t>Pódese incluír o seguinte número de </a:t>
            </a:r>
            <a:r>
              <a:rPr lang="gl-ES" sz="2000" u="sng" dirty="0">
                <a:solidFill>
                  <a:srgbClr val="FF0000"/>
                </a:solidFill>
              </a:rPr>
              <a:t>materias suspensas:</a:t>
            </a:r>
            <a:r>
              <a:rPr lang="gl-ES" sz="2000" dirty="0">
                <a:solidFill>
                  <a:srgbClr val="FF0000"/>
                </a:solidFill>
              </a:rPr>
              <a:t> se a/o estudante cursa terceiro no ano de mobilidade: dúas suspensas; se cursa cuarto: tres suspensas, etc.</a:t>
            </a:r>
            <a:r>
              <a:rPr lang="gl-ES" sz="2000" dirty="0">
                <a:solidFill>
                  <a:schemeClr val="tx1"/>
                </a:solidFill>
              </a:rPr>
              <a:t> 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01203A97-CBEC-4C5E-AC66-CEBEB835E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87044"/>
              </p:ext>
            </p:extLst>
          </p:nvPr>
        </p:nvGraphicFramePr>
        <p:xfrm>
          <a:off x="683568" y="3645024"/>
          <a:ext cx="7416825" cy="218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37">
                  <a:extLst>
                    <a:ext uri="{9D8B030D-6E8A-4147-A177-3AD203B41FA5}">
                      <a16:colId xmlns:a16="http://schemas.microsoft.com/office/drawing/2014/main" xmlns="" val="562371933"/>
                    </a:ext>
                  </a:extLst>
                </a:gridCol>
                <a:gridCol w="1394535">
                  <a:extLst>
                    <a:ext uri="{9D8B030D-6E8A-4147-A177-3AD203B41FA5}">
                      <a16:colId xmlns:a16="http://schemas.microsoft.com/office/drawing/2014/main" xmlns="" val="92234676"/>
                    </a:ext>
                  </a:extLst>
                </a:gridCol>
                <a:gridCol w="2365471">
                  <a:extLst>
                    <a:ext uri="{9D8B030D-6E8A-4147-A177-3AD203B41FA5}">
                      <a16:colId xmlns:a16="http://schemas.microsoft.com/office/drawing/2014/main" xmlns="" val="2678326988"/>
                    </a:ext>
                  </a:extLst>
                </a:gridCol>
                <a:gridCol w="1809782">
                  <a:extLst>
                    <a:ext uri="{9D8B030D-6E8A-4147-A177-3AD203B41FA5}">
                      <a16:colId xmlns:a16="http://schemas.microsoft.com/office/drawing/2014/main" xmlns="" val="3205192573"/>
                    </a:ext>
                  </a:extLst>
                </a:gridCol>
              </a:tblGrid>
              <a:tr h="90945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Nº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ordinario de 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MÍN. e MÁX. excepcionalmente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Máx. DOBRES GRAOS excepcionalmente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3469124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 SEMESTRE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Mín.: 20 </a:t>
                      </a:r>
                    </a:p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Máx.: 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473231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CURSO COMPLETO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Mín.: 40</a:t>
                      </a:r>
                    </a:p>
                    <a:p>
                      <a:pPr algn="ctr"/>
                      <a:r>
                        <a:rPr lang="es-ES" dirty="0"/>
                        <a:t>Máx.: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0914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188" y="764704"/>
            <a:ext cx="8532812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gl-ES" sz="2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defRPr/>
            </a:pP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Créditos Optativos Cursados en Réxime de Intercambio: </a:t>
            </a:r>
          </a:p>
          <a:p>
            <a:pPr marL="0" indent="0">
              <a:buNone/>
              <a:defRPr/>
            </a:pP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Sen especificar unha materia concreta, por non coincidir coas materias da titulación da USC. O/a coordinador/a da universidade de destino deberá aprobar en cada caso a actividade realizada e o número de créditos aplicables. O total de créditos recoñecidos non poderá exceder os matriculados baixo esta epígrafe </a:t>
            </a:r>
          </a:p>
          <a:p>
            <a:pPr marL="0" indent="0">
              <a:defRPr/>
            </a:pP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O período de intercambio poderá incluír unha formación práctica</a:t>
            </a: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e traballos academicamente dirixidos ou similares, se estes traballos figuran no plan de estudos. Os 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traballos de fin de grao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gl-ES" sz="2400" b="1" dirty="0">
                <a:solidFill>
                  <a:srgbClr val="00B050"/>
                </a:solidFill>
                <a:cs typeface="Arial" pitchFamily="34" charset="0"/>
              </a:rPr>
              <a:t>TFG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) e 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traballos de fin de </a:t>
            </a:r>
            <a:r>
              <a:rPr lang="gl-ES" sz="2400" u="sng" dirty="0" err="1">
                <a:solidFill>
                  <a:schemeClr val="tx1"/>
                </a:solidFill>
                <a:cs typeface="Arial" pitchFamily="34" charset="0"/>
              </a:rPr>
              <a:t>máster</a:t>
            </a:r>
            <a:r>
              <a:rPr lang="gl-ES" sz="2400" u="sng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gl-ES" sz="2400" b="1" dirty="0">
                <a:solidFill>
                  <a:srgbClr val="00B050"/>
                </a:solidFill>
                <a:cs typeface="Arial" pitchFamily="34" charset="0"/>
              </a:rPr>
              <a:t>TFM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) poderán prepararse e defenderse ben na USC ben na universidade de destino, segundo quede establecido pola regulamentación xeral de traballos de fin de grao e de fin de </a:t>
            </a:r>
            <a:r>
              <a:rPr lang="gl-ES" sz="2400" dirty="0" err="1">
                <a:solidFill>
                  <a:schemeClr val="tx1"/>
                </a:solidFill>
                <a:cs typeface="Arial" pitchFamily="34" charset="0"/>
              </a:rPr>
              <a:t>máster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 da USC</a:t>
            </a:r>
          </a:p>
          <a:p>
            <a:pPr marL="0" indent="0">
              <a:defRPr/>
            </a:pP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Os </a:t>
            </a:r>
            <a:r>
              <a:rPr lang="gl-ES" sz="2400" b="1" dirty="0">
                <a:solidFill>
                  <a:schemeClr val="tx1"/>
                </a:solidFill>
                <a:cs typeface="Arial" pitchFamily="34" charset="0"/>
              </a:rPr>
              <a:t>CAMBIOS AO ACORDO DE ESTUDOS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xestionaranse unha vez comezado o curso na universidade de acollida (no prazo </a:t>
            </a:r>
            <a:r>
              <a:rPr lang="gl-ES" sz="2400" b="1" u="sng" dirty="0">
                <a:solidFill>
                  <a:schemeClr val="tx1"/>
                </a:solidFill>
                <a:cs typeface="Arial" pitchFamily="34" charset="0"/>
              </a:rPr>
              <a:t>dun mes </a:t>
            </a:r>
            <a:r>
              <a:rPr lang="gl-ES" sz="2400" dirty="0">
                <a:solidFill>
                  <a:schemeClr val="tx1"/>
                </a:solidFill>
                <a:cs typeface="Arial" pitchFamily="34" charset="0"/>
              </a:rPr>
              <a:t>dende o comezo de cada semestre)</a:t>
            </a:r>
          </a:p>
          <a:p>
            <a:pPr>
              <a:defRPr/>
            </a:pPr>
            <a:endParaRPr lang="es-ES" sz="2400" dirty="0"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/>
              <a:t>RECOÑECEMENTO Da estadía</a:t>
            </a:r>
            <a:br>
              <a:rPr lang="es-ES" dirty="0"/>
            </a:br>
            <a:endParaRPr lang="es-ES" dirty="0"/>
          </a:p>
        </p:txBody>
      </p:sp>
      <p:sp>
        <p:nvSpPr>
          <p:cNvPr id="80898" name="2 Marcador de contenido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472112"/>
          </a:xfrm>
        </p:spPr>
        <p:txBody>
          <a:bodyPr/>
          <a:lstStyle/>
          <a:p>
            <a:r>
              <a:rPr lang="gl-ES" sz="2400" dirty="0">
                <a:solidFill>
                  <a:schemeClr val="tx1"/>
                </a:solidFill>
                <a:cs typeface="Arial" charset="0"/>
              </a:rPr>
              <a:t>Na resolución de recoñecemento de estudos terán que figurar a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denominación concreta e os créditos aplicables 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a cada materia ou actividade realizada</a:t>
            </a:r>
          </a:p>
          <a:p>
            <a:r>
              <a:rPr lang="gl-ES" sz="2400" dirty="0">
                <a:solidFill>
                  <a:schemeClr val="tx1"/>
                </a:solidFill>
                <a:cs typeface="Arial" charset="0"/>
              </a:rPr>
              <a:t>As cualificacións serán as que figuren na certificación expedida pola universidade de destino,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sen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 que se poida realizar ningún tipo de </a:t>
            </a:r>
            <a:r>
              <a:rPr lang="gl-ES" sz="2400" b="1" dirty="0">
                <a:solidFill>
                  <a:schemeClr val="tx1"/>
                </a:solidFill>
                <a:cs typeface="Arial" charset="0"/>
              </a:rPr>
              <a:t>ponderación</a:t>
            </a:r>
            <a:endParaRPr lang="gl-ES" sz="2400" dirty="0">
              <a:solidFill>
                <a:schemeClr val="tx1"/>
              </a:solidFill>
              <a:cs typeface="Arial" charset="0"/>
            </a:endParaRPr>
          </a:p>
          <a:p>
            <a:r>
              <a:rPr lang="gl-ES" sz="2400" u="sng" dirty="0">
                <a:solidFill>
                  <a:schemeClr val="tx1"/>
                </a:solidFill>
                <a:cs typeface="Arial" charset="0"/>
              </a:rPr>
              <a:t>Non  serán recoñecidos estudos ou actividades realizados que non figuren no acordo de estudos en liña</a:t>
            </a:r>
            <a:r>
              <a:rPr lang="gl-ES" sz="2400" dirty="0">
                <a:solidFill>
                  <a:schemeClr val="tx1"/>
                </a:solidFill>
                <a:cs typeface="Arial" charset="0"/>
              </a:rPr>
              <a:t>, nin aqueles dos que a/o estudante non se matriculase previamente, sen prexuízo da posibilidade da súa constancia no suplemento europeo ao título (SET)</a:t>
            </a:r>
          </a:p>
          <a:p>
            <a:endParaRPr lang="es-ES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/>
              <a:t>contactos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13725"/>
              </p:ext>
            </p:extLst>
          </p:nvPr>
        </p:nvGraphicFramePr>
        <p:xfrm>
          <a:off x="179512" y="1270805"/>
          <a:ext cx="8816928" cy="55425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5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30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Asunto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OFICINA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Contactos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182">
                <a:tc>
                  <a:txBody>
                    <a:bodyPr/>
                    <a:lstStyle/>
                    <a:p>
                      <a:pPr algn="r"/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ERASMUS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s-ES" b="1" dirty="0"/>
                    </a:p>
                    <a:p>
                      <a:pPr algn="ctr"/>
                      <a:endParaRPr lang="es-ES" b="1" dirty="0"/>
                    </a:p>
                    <a:p>
                      <a:pPr algn="ctr"/>
                      <a:endParaRPr lang="es-ES" b="1" dirty="0"/>
                    </a:p>
                    <a:p>
                      <a:pPr algn="ctr"/>
                      <a:endParaRPr lang="es-ES" b="1" dirty="0"/>
                    </a:p>
                    <a:p>
                      <a:pPr algn="ctr"/>
                      <a:r>
                        <a:rPr lang="es-ES" sz="2400" b="1" dirty="0"/>
                        <a:t>OFICINA DE MOBILIDADE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>
                          <a:solidFill>
                            <a:schemeClr val="tx1"/>
                          </a:solidFill>
                        </a:rPr>
                        <a:t>erasmus@usc.gal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CONVENIO BILATERAL SICUE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2"/>
                        </a:rPr>
                        <a:t>bilateral.exchange@usc.gal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3"/>
                        </a:rPr>
                        <a:t>sicue@usc.gal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ERASMUS</a:t>
                      </a:r>
                      <a:r>
                        <a:rPr lang="es-ES" baseline="0" dirty="0"/>
                        <a:t> PRÁCTICAS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4"/>
                        </a:rPr>
                        <a:t>erasmus.practicas@usc.gal</a:t>
                      </a:r>
                      <a:endParaRPr lang="es-E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ERASMUS</a:t>
                      </a:r>
                      <a:r>
                        <a:rPr lang="es-ES" baseline="0" dirty="0"/>
                        <a:t> KA107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hlinkClick r:id="rId5"/>
                        </a:rPr>
                        <a:t>erasmus.ka107@usc.gal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1744">
                <a:tc>
                  <a:txBody>
                    <a:bodyPr/>
                    <a:lstStyle/>
                    <a:p>
                      <a:pPr algn="r"/>
                      <a:r>
                        <a:rPr lang="es-ES" sz="1700" dirty="0" err="1"/>
                        <a:t>Estudantado</a:t>
                      </a:r>
                      <a:r>
                        <a:rPr lang="es-ES" sz="1700" baseline="0" dirty="0"/>
                        <a:t> no campus de Lugo, todos os intercambios:</a:t>
                      </a:r>
                      <a:endParaRPr lang="es-E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hlinkClick r:id="rId6"/>
                        </a:rPr>
                        <a:t>international.lugo@usc.gal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1744"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ASESORAMENTO</a:t>
                      </a:r>
                      <a:r>
                        <a:rPr lang="es-ES" baseline="0" dirty="0"/>
                        <a:t> ACADÉMICO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COORDINADOR/A</a:t>
                      </a:r>
                      <a:r>
                        <a:rPr lang="es-ES" baseline="0" dirty="0"/>
                        <a:t> DO CENTRO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776">
                <a:tc>
                  <a:txBody>
                    <a:bodyPr/>
                    <a:lstStyle/>
                    <a:p>
                      <a:r>
                        <a:rPr lang="es-ES" dirty="0"/>
                        <a:t>MATRÍCULA,</a:t>
                      </a:r>
                      <a:r>
                        <a:rPr lang="es-ES" baseline="0" dirty="0"/>
                        <a:t> EXPEDIENTES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UNIDADE DE XESTIÓN ACADÉMICA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hlinkClick r:id="rId7"/>
                        </a:rPr>
                        <a:t>sxa@usc.gal</a:t>
                      </a:r>
                      <a:r>
                        <a:rPr lang="es-ES" dirty="0"/>
                        <a:t> </a:t>
                      </a:r>
                      <a:r>
                        <a:rPr lang="es-ES" dirty="0" err="1">
                          <a:hlinkClick r:id="rId8"/>
                        </a:rPr>
                        <a:t>uxa.norte@usc.gal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>
                          <a:hlinkClick r:id="rId9"/>
                        </a:rPr>
                        <a:t>uxa.sur@usc.gal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BOLSAS</a:t>
            </a:r>
          </a:p>
        </p:txBody>
      </p:sp>
      <p:pic>
        <p:nvPicPr>
          <p:cNvPr id="8" name="7 Marcador de contenido" descr="EU flag-Erasmus+_vect_P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694" y="1988096"/>
            <a:ext cx="4577102" cy="1006963"/>
          </a:xfrm>
        </p:spPr>
      </p:pic>
      <p:pic>
        <p:nvPicPr>
          <p:cNvPr id="5" name="4 Imagen" descr="XUNT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6422"/>
            <a:ext cx="3072411" cy="94220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3568" y="1916832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r"/>
            <a:r>
              <a:rPr lang="gl-ES" b="1" dirty="0"/>
              <a:t>Son axudas para contribuír a sufragar gastos adicionais, e non para cubrir a totalidade dos custos</a:t>
            </a:r>
          </a:p>
          <a:p>
            <a:pPr algn="r"/>
            <a:endParaRPr lang="gl-ES" dirty="0"/>
          </a:p>
          <a:p>
            <a:pPr algn="r"/>
            <a:endParaRPr lang="gl-ES" dirty="0"/>
          </a:p>
          <a:p>
            <a:pPr algn="r"/>
            <a:r>
              <a:rPr lang="gl-ES" dirty="0"/>
              <a:t>A USC é entidade colaboradora e non pode garantir a existencia nin determinar as contías</a:t>
            </a:r>
          </a:p>
          <a:p>
            <a:pPr algn="r"/>
            <a:endParaRPr lang="gl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81126"/>
            <a:ext cx="28575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BOLSA UNIÓN EUROPEA (datos 23-24)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976664"/>
          </a:xfrm>
        </p:spPr>
        <p:txBody>
          <a:bodyPr/>
          <a:lstStyle/>
          <a:p>
            <a:pPr algn="ctr">
              <a:buNone/>
            </a:pPr>
            <a:r>
              <a:rPr lang="es-ES" sz="2800" dirty="0">
                <a:solidFill>
                  <a:srgbClr val="FF0000"/>
                </a:solidFill>
              </a:rPr>
              <a:t>Tres diferentes bolsas en función do país de destino</a:t>
            </a:r>
            <a:endParaRPr lang="es-ES" sz="12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s-ES" sz="28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s-E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FB0840C-29DA-250D-DF00-F34CB6317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55798"/>
              </p:ext>
            </p:extLst>
          </p:nvPr>
        </p:nvGraphicFramePr>
        <p:xfrm>
          <a:off x="1259632" y="1772817"/>
          <a:ext cx="6840760" cy="4097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977">
                  <a:extLst>
                    <a:ext uri="{9D8B030D-6E8A-4147-A177-3AD203B41FA5}">
                      <a16:colId xmlns:a16="http://schemas.microsoft.com/office/drawing/2014/main" xmlns="" val="3998810596"/>
                    </a:ext>
                  </a:extLst>
                </a:gridCol>
                <a:gridCol w="2138388">
                  <a:extLst>
                    <a:ext uri="{9D8B030D-6E8A-4147-A177-3AD203B41FA5}">
                      <a16:colId xmlns:a16="http://schemas.microsoft.com/office/drawing/2014/main" xmlns="" val="57509088"/>
                    </a:ext>
                  </a:extLst>
                </a:gridCol>
                <a:gridCol w="2190395">
                  <a:extLst>
                    <a:ext uri="{9D8B030D-6E8A-4147-A177-3AD203B41FA5}">
                      <a16:colId xmlns:a16="http://schemas.microsoft.com/office/drawing/2014/main" xmlns="" val="1877666086"/>
                    </a:ext>
                  </a:extLst>
                </a:gridCol>
              </a:tblGrid>
              <a:tr h="252023">
                <a:tc>
                  <a:txBody>
                    <a:bodyPr/>
                    <a:lstStyle/>
                    <a:p>
                      <a:pPr marL="9334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Ayudas de la UE (Max. 9 meses)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49522"/>
                  </a:ext>
                </a:extLst>
              </a:tr>
              <a:tr h="526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GRUPO DE PAÍSES DE DESTINO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Importe base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Estudiantado con menos oportunidades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1482967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GRUPO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Dinamarca, Finlandia, Irlanda, Islandia,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Liechtenstein, </a:t>
                      </a:r>
                      <a:r>
                        <a:rPr lang="en-GB" sz="1200" dirty="0" err="1">
                          <a:effectLst/>
                        </a:rPr>
                        <a:t>Luxemburgo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Noruega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Suecia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350 €/mes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semestre (5m): 1.750 €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Curso completo (9m): 3.150 €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600 €/mes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 semestre (5m): 3.000 €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Curso completo (9m): 5.400 €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35136325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GRUPO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Alemania, Austria, Bélgica, Chipre,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Francia, Grecia, Italia, Malta,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Países Bajos, Portugal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300 €/mes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semestre (5m): 1.500 €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Curso completo (9m): 2.700 €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550 €/mes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semestre (5m): 2.750 €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Curso completo (9m): 4.950 €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40051103"/>
                  </a:ext>
                </a:extLst>
              </a:tr>
              <a:tr h="1353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GRUPO 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Bulgaria, Croacia, Eslovaquia, Eslovenia, Estonia, Hungría, Letonia, Lituania, Macedonia del Norte, Polonia, República Checa, Rumanía, Serbia, Turquía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250 €/mes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semestre (5m): 1.250 €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Curso completo (9m): 2.250 €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500 €/mes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 semestre (5m): 2.500 €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Curso completo (9m): 4.500 €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870271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3A3AA4-3E78-D76B-5FD2-48F57768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Estudantado</a:t>
            </a:r>
            <a:r>
              <a:rPr lang="es-ES" dirty="0"/>
              <a:t> con menos oportunidades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B8C11335-93FF-DEBF-6244-4FBB9093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Obstáculos socioeconómicos (</a:t>
            </a:r>
            <a:r>
              <a:rPr lang="es-ES" dirty="0" err="1"/>
              <a:t>bolseiro</a:t>
            </a:r>
            <a:r>
              <a:rPr lang="es-ES" dirty="0"/>
              <a:t>/a do MEC no curso que fai a </a:t>
            </a:r>
            <a:r>
              <a:rPr lang="es-ES" dirty="0" err="1"/>
              <a:t>solicitude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no curso da </a:t>
            </a:r>
            <a:r>
              <a:rPr lang="es-ES" dirty="0" err="1"/>
              <a:t>mobilidade</a:t>
            </a:r>
            <a:r>
              <a:rPr lang="es-ES" dirty="0"/>
              <a:t>, familia numerosa </a:t>
            </a:r>
            <a:r>
              <a:rPr lang="es-ES" dirty="0" err="1"/>
              <a:t>ou</a:t>
            </a:r>
            <a:r>
              <a:rPr lang="es-ES" dirty="0"/>
              <a:t> monoparental, ingreso mínimo vital </a:t>
            </a:r>
            <a:r>
              <a:rPr lang="es-ES" dirty="0" err="1"/>
              <a:t>etc</a:t>
            </a:r>
            <a:r>
              <a:rPr lang="es-ES" dirty="0"/>
              <a:t>…</a:t>
            </a:r>
          </a:p>
          <a:p>
            <a:r>
              <a:rPr lang="es-ES" dirty="0" err="1"/>
              <a:t>Discapacidade</a:t>
            </a:r>
            <a:r>
              <a:rPr lang="es-ES" dirty="0"/>
              <a:t> do 33% </a:t>
            </a:r>
            <a:r>
              <a:rPr lang="es-ES" dirty="0" err="1"/>
              <a:t>ou</a:t>
            </a:r>
            <a:r>
              <a:rPr lang="es-ES" dirty="0"/>
              <a:t> superior</a:t>
            </a:r>
          </a:p>
          <a:p>
            <a:r>
              <a:rPr lang="es-ES" dirty="0"/>
              <a:t>Problemas de </a:t>
            </a:r>
            <a:r>
              <a:rPr lang="es-ES" dirty="0" err="1"/>
              <a:t>saúde</a:t>
            </a:r>
            <a:r>
              <a:rPr lang="es-ES" dirty="0"/>
              <a:t> que </a:t>
            </a:r>
            <a:r>
              <a:rPr lang="es-ES" dirty="0" err="1"/>
              <a:t>supoñan</a:t>
            </a:r>
            <a:r>
              <a:rPr lang="es-ES" dirty="0"/>
              <a:t> un obstáculo para </a:t>
            </a:r>
            <a:r>
              <a:rPr lang="es-ES" dirty="0" err="1"/>
              <a:t>facer</a:t>
            </a:r>
            <a:r>
              <a:rPr lang="es-ES" dirty="0"/>
              <a:t> a </a:t>
            </a:r>
            <a:r>
              <a:rPr lang="es-ES" dirty="0" err="1"/>
              <a:t>mobilidade</a:t>
            </a:r>
            <a:endParaRPr lang="es-ES" dirty="0"/>
          </a:p>
          <a:p>
            <a:r>
              <a:rPr lang="es-ES" dirty="0" err="1"/>
              <a:t>Diferenzas</a:t>
            </a:r>
            <a:r>
              <a:rPr lang="es-ES" dirty="0"/>
              <a:t> </a:t>
            </a:r>
            <a:r>
              <a:rPr lang="es-ES" dirty="0" err="1"/>
              <a:t>culturais</a:t>
            </a:r>
            <a:r>
              <a:rPr lang="es-ES" dirty="0"/>
              <a:t> (</a:t>
            </a:r>
            <a:r>
              <a:rPr lang="es-ES" dirty="0" err="1"/>
              <a:t>refuxiados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881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Bolsa DA XUNTA (datos 22/23)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gl-ES" b="1" dirty="0"/>
              <a:t>Requisitos:</a:t>
            </a:r>
            <a:r>
              <a:rPr lang="gl-ES" dirty="0"/>
              <a:t> Estudantes de GRAO</a:t>
            </a:r>
          </a:p>
          <a:p>
            <a:r>
              <a:rPr lang="gl-ES" b="1" dirty="0"/>
              <a:t>Excluídos:</a:t>
            </a:r>
            <a:r>
              <a:rPr lang="gl-ES" dirty="0"/>
              <a:t> Estudantes que xa gozaron da bolsa en anos anteriores.  Estudantes con nacionalidade distinta á española que realicen a mobilidade no seu país de orixe</a:t>
            </a:r>
          </a:p>
          <a:p>
            <a:r>
              <a:rPr lang="gl-ES" dirty="0"/>
              <a:t>Convocatoria entre decembro e febreiro do curso en que se realiza a mobilidade </a:t>
            </a:r>
          </a:p>
          <a:p>
            <a:r>
              <a:rPr lang="gl-ES" dirty="0"/>
              <a:t>Solicitude por medios electrónicos a través da Sede Electrónica da Xunta de Galicia (DNI electrónico ou Chave 365, que se pide nos rexistros da Xunta ou nos Centros de Saúde)</a:t>
            </a:r>
          </a:p>
          <a:p>
            <a:r>
              <a:rPr lang="gl-ES" dirty="0"/>
              <a:t>Pago: Ao regreso, en verán</a:t>
            </a:r>
          </a:p>
          <a:p>
            <a:r>
              <a:rPr lang="gl-ES" dirty="0"/>
              <a:t>Meses subvencionados: De 3 a 9 meses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BOLSA </a:t>
            </a:r>
            <a:r>
              <a:rPr lang="es-ES" dirty="0" err="1"/>
              <a:t>XUNtA</a:t>
            </a:r>
            <a:r>
              <a:rPr lang="es-ES" dirty="0"/>
              <a:t> (datos 22/23)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85024"/>
              </p:ext>
            </p:extLst>
          </p:nvPr>
        </p:nvGraphicFramePr>
        <p:xfrm>
          <a:off x="1587859" y="1628800"/>
          <a:ext cx="6120681" cy="393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PAÍSES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FFFF00"/>
                          </a:solidFill>
                        </a:rPr>
                        <a:t>Tres importes diferentes en función do país de destino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IMPORTE POR MES </a:t>
                      </a:r>
                    </a:p>
                    <a:p>
                      <a:pPr algn="ctr"/>
                      <a:r>
                        <a:rPr lang="es-ES" dirty="0"/>
                        <a:t>(de 3 a 9 MESES)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 do Grupo 1</a:t>
                      </a:r>
                    </a:p>
                  </a:txBody>
                  <a:tcPr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2800" noProof="0" dirty="0"/>
                        <a:t>195 €</a:t>
                      </a:r>
                    </a:p>
                  </a:txBody>
                  <a:tcPr>
                    <a:solidFill>
                      <a:srgbClr val="BA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 do Grupo</a:t>
                      </a:r>
                      <a:r>
                        <a:rPr lang="gl-ES" sz="2000" baseline="0" noProof="0" dirty="0"/>
                        <a:t> 2</a:t>
                      </a:r>
                      <a:endParaRPr lang="gl-ES" sz="2000" noProof="0" dirty="0"/>
                    </a:p>
                  </a:txBody>
                  <a:tcPr>
                    <a:solidFill>
                      <a:srgbClr val="D3D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2800" noProof="0" dirty="0"/>
                        <a:t>165 €</a:t>
                      </a:r>
                    </a:p>
                    <a:p>
                      <a:pPr algn="ctr"/>
                      <a:endParaRPr lang="gl-ES" sz="2800" noProof="0" dirty="0"/>
                    </a:p>
                  </a:txBody>
                  <a:tcPr>
                    <a:solidFill>
                      <a:srgbClr val="D3D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endParaRPr lang="gl-ES" sz="2000" noProof="0" dirty="0"/>
                    </a:p>
                    <a:p>
                      <a:pPr algn="ctr"/>
                      <a:r>
                        <a:rPr lang="gl-ES" sz="2000" noProof="0" dirty="0"/>
                        <a:t>Países</a:t>
                      </a:r>
                      <a:r>
                        <a:rPr lang="gl-ES" sz="2000" baseline="0" noProof="0" dirty="0"/>
                        <a:t> do </a:t>
                      </a:r>
                      <a:r>
                        <a:rPr lang="gl-ES" sz="2000" noProof="0" dirty="0"/>
                        <a:t>Grupo</a:t>
                      </a:r>
                      <a:r>
                        <a:rPr lang="gl-ES" sz="2000" baseline="0" noProof="0" dirty="0"/>
                        <a:t> 3</a:t>
                      </a:r>
                      <a:endParaRPr lang="gl-ES" sz="2000" noProof="0" dirty="0"/>
                    </a:p>
                  </a:txBody>
                  <a:tcPr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2800" noProof="0" dirty="0"/>
                        <a:t>125 €</a:t>
                      </a:r>
                    </a:p>
                    <a:p>
                      <a:pPr algn="ctr"/>
                      <a:endParaRPr lang="gl-ES" sz="2800" noProof="0" dirty="0"/>
                    </a:p>
                  </a:txBody>
                  <a:tcPr>
                    <a:solidFill>
                      <a:srgbClr val="BA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6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Axudas</a:t>
            </a:r>
            <a:r>
              <a:rPr lang="es-ES" dirty="0"/>
              <a:t> banco </a:t>
            </a:r>
            <a:r>
              <a:rPr lang="es-ES" dirty="0" err="1"/>
              <a:t>santander</a:t>
            </a:r>
            <a:r>
              <a:rPr lang="es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91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b="1" dirty="0" err="1"/>
              <a:t>Axudas</a:t>
            </a:r>
            <a:r>
              <a:rPr lang="es-ES" b="1" dirty="0"/>
              <a:t> para o curso 24/25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2 bolsas de 1.000 € </a:t>
            </a:r>
            <a:r>
              <a:rPr lang="es-ES" dirty="0"/>
              <a:t>(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mellor</a:t>
            </a:r>
            <a:r>
              <a:rPr lang="es-ES" dirty="0"/>
              <a:t> expediente e </a:t>
            </a:r>
            <a:r>
              <a:rPr lang="es-ES" dirty="0" err="1"/>
              <a:t>outra</a:t>
            </a:r>
            <a:r>
              <a:rPr lang="es-ES" dirty="0"/>
              <a:t> a alumnado con </a:t>
            </a:r>
            <a:r>
              <a:rPr lang="es-ES" dirty="0" err="1"/>
              <a:t>discapacidade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mellor</a:t>
            </a:r>
            <a:r>
              <a:rPr lang="es-ES" dirty="0"/>
              <a:t> expediente)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28 bolsas de 500 € </a:t>
            </a:r>
            <a:r>
              <a:rPr lang="es-ES" dirty="0"/>
              <a:t>(</a:t>
            </a:r>
            <a:r>
              <a:rPr lang="es-ES" dirty="0" err="1"/>
              <a:t>aos</a:t>
            </a:r>
            <a:r>
              <a:rPr lang="es-ES" dirty="0"/>
              <a:t> </a:t>
            </a:r>
            <a:r>
              <a:rPr lang="es-ES" dirty="0" err="1"/>
              <a:t>mellores</a:t>
            </a:r>
            <a:r>
              <a:rPr lang="es-ES" dirty="0"/>
              <a:t> expedientes)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err="1"/>
              <a:t>Prazo</a:t>
            </a:r>
            <a:r>
              <a:rPr lang="es-ES" dirty="0"/>
              <a:t> de </a:t>
            </a:r>
            <a:r>
              <a:rPr lang="gl-ES" dirty="0"/>
              <a:t>inscrición</a:t>
            </a:r>
            <a:r>
              <a:rPr lang="es-ES" dirty="0"/>
              <a:t>: </a:t>
            </a:r>
            <a:r>
              <a:rPr lang="es-ES" b="1" dirty="0"/>
              <a:t>Ata o 19 de marzo 2024</a:t>
            </a:r>
          </a:p>
        </p:txBody>
      </p:sp>
    </p:spTree>
    <p:extLst>
      <p:ext uri="{BB962C8B-B14F-4D97-AF65-F5344CB8AC3E}">
        <p14:creationId xmlns:p14="http://schemas.microsoft.com/office/powerpoint/2010/main" val="88311965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6719</TotalTime>
  <Words>2147</Words>
  <Application>Microsoft Office PowerPoint</Application>
  <PresentationFormat>Presentación en pantalla (4:3)</PresentationFormat>
  <Paragraphs>219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1_Diseño predeterminado</vt:lpstr>
      <vt:lpstr>2_Diseño predeterminado</vt:lpstr>
      <vt:lpstr>Viajes</vt:lpstr>
      <vt:lpstr>Presentación de PowerPoint</vt:lpstr>
      <vt:lpstr> Requisitos básicos</vt:lpstr>
      <vt:lpstr> Requisitos ERASMUS+</vt:lpstr>
      <vt:lpstr>BOLSAS</vt:lpstr>
      <vt:lpstr>BOLSA UNIÓN EUROPEA (datos 23-24)</vt:lpstr>
      <vt:lpstr>Estudantado con menos oportunidades</vt:lpstr>
      <vt:lpstr>Bolsa DA XUNTA (datos 22/23) </vt:lpstr>
      <vt:lpstr>BOLSA XUNtA (datos 22/23)</vt:lpstr>
      <vt:lpstr>Axudas banco santander </vt:lpstr>
      <vt:lpstr>BOLSAS: dúbidas frecuentes</vt:lpstr>
      <vt:lpstr>Presentación de PowerPoint</vt:lpstr>
      <vt:lpstr>solicitude</vt:lpstr>
      <vt:lpstr>Solicitude na secretaría virtual</vt:lpstr>
      <vt:lpstr>Presentación de PowerPoint</vt:lpstr>
      <vt:lpstr>Solicitude na secretaría virtual</vt:lpstr>
      <vt:lpstr>Presentación de PowerPoint</vt:lpstr>
      <vt:lpstr>IDIOMAS</vt:lpstr>
      <vt:lpstr>Presentación de PowerPoint</vt:lpstr>
      <vt:lpstr>Presentación de PowerPoint</vt:lpstr>
      <vt:lpstr>Presentación de PowerPoint</vt:lpstr>
      <vt:lpstr>Presentación de PowerPoint</vt:lpstr>
      <vt:lpstr>Selección de conta bancaria</vt:lpstr>
      <vt:lpstr>Cambio na conta  (se non queres a da matricula) </vt:lpstr>
      <vt:lpstr>Presentación de PowerPoint</vt:lpstr>
      <vt:lpstr>Presentación de PowerPoint</vt:lpstr>
      <vt:lpstr>O proceso de selección: Fase I</vt:lpstr>
      <vt:lpstr>estudantADO de dobre grao</vt:lpstr>
      <vt:lpstr>O proceso de selección: Fase II</vt:lpstr>
      <vt:lpstr>DESTINOS / UNIVERSIDADE DE ACOLLIDA</vt:lpstr>
      <vt:lpstr>O proceso de selección</vt:lpstr>
      <vt:lpstr> OBRIGAS DO ALUMNADO (I)</vt:lpstr>
      <vt:lpstr> OBRIGAS DO ALUMNADO (II)</vt:lpstr>
      <vt:lpstr>ACORDO DE ESTUDOS EN LIÑA (OLA)</vt:lpstr>
      <vt:lpstr>Presentación de PowerPoint</vt:lpstr>
      <vt:lpstr>RECOÑECEMENTO Da estadía </vt:lpstr>
      <vt:lpstr>contactos</vt:lpstr>
    </vt:vector>
  </TitlesOfParts>
  <Company>usc lugo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mmar.abarca</dc:creator>
  <cp:lastModifiedBy>Dolores</cp:lastModifiedBy>
  <cp:revision>553</cp:revision>
  <cp:lastPrinted>2016-11-17T09:10:30Z</cp:lastPrinted>
  <dcterms:created xsi:type="dcterms:W3CDTF">2008-01-07T08:24:24Z</dcterms:created>
  <dcterms:modified xsi:type="dcterms:W3CDTF">2023-12-11T16:51:14Z</dcterms:modified>
</cp:coreProperties>
</file>